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57" r:id="rId5"/>
    <p:sldId id="286" r:id="rId6"/>
    <p:sldId id="292" r:id="rId7"/>
    <p:sldId id="293" r:id="rId8"/>
    <p:sldId id="283" r:id="rId9"/>
    <p:sldId id="295" r:id="rId10"/>
    <p:sldId id="280" r:id="rId11"/>
    <p:sldId id="290" r:id="rId12"/>
    <p:sldId id="2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99424" autoAdjust="0"/>
  </p:normalViewPr>
  <p:slideViewPr>
    <p:cSldViewPr>
      <p:cViewPr>
        <p:scale>
          <a:sx n="70" d="100"/>
          <a:sy n="70" d="100"/>
        </p:scale>
        <p:origin x="-582" y="-9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24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6/11/2019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1</a:t>
            </a:fld>
            <a:endParaRPr lang="en-US"/>
          </a:p>
        </p:txBody>
      </p:sp>
    </p:spTree>
    <p:extLst>
      <p:ext uri="{BB962C8B-B14F-4D97-AF65-F5344CB8AC3E}">
        <p14:creationId xmlns:p14="http://schemas.microsoft.com/office/powerpoint/2010/main" val="90672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You can </a:t>
            </a:r>
            <a:r>
              <a:rPr lang="en-US" u="sng" dirty="0"/>
              <a:t>immediately</a:t>
            </a:r>
            <a:r>
              <a:rPr lang="en-US" dirty="0"/>
              <a:t> impact the lives of 20+ children residing in your community</a:t>
            </a:r>
          </a:p>
          <a:p>
            <a:pPr lvl="1"/>
            <a:r>
              <a:rPr lang="en-US" dirty="0"/>
              <a:t>The Children's Dyslexia Center in Belleville IL tutors children with dyslexia in both Illinois and Missouri at no charge to the child or their family. </a:t>
            </a:r>
          </a:p>
          <a:p>
            <a:pPr lvl="1"/>
            <a:r>
              <a:rPr lang="en-US" dirty="0"/>
              <a:t>The program offered at the Children’s Dyslexia </a:t>
            </a:r>
            <a:r>
              <a:rPr lang="en-US" dirty="0" smtClean="0"/>
              <a:t>Centers </a:t>
            </a:r>
            <a:r>
              <a:rPr lang="en-US" dirty="0"/>
              <a:t>Inc. provides the most effective treatment of its kind in battling this reading disorder.  No one else in our community has a program remotely like </a:t>
            </a:r>
            <a:r>
              <a:rPr lang="en-US" dirty="0" smtClean="0"/>
              <a:t>it </a:t>
            </a:r>
            <a:r>
              <a:rPr lang="en-US" dirty="0"/>
              <a:t>with </a:t>
            </a:r>
            <a:r>
              <a:rPr lang="en-US" dirty="0" smtClean="0"/>
              <a:t>one-on-one </a:t>
            </a:r>
            <a:r>
              <a:rPr lang="en-US" dirty="0"/>
              <a:t>professional tutoring.	</a:t>
            </a:r>
          </a:p>
          <a:p>
            <a:pPr lvl="1"/>
            <a:r>
              <a:rPr lang="en-US" dirty="0"/>
              <a:t>It costs $</a:t>
            </a:r>
            <a:r>
              <a:rPr lang="en-US" dirty="0" smtClean="0"/>
              <a:t>5000 </a:t>
            </a:r>
            <a:r>
              <a:rPr lang="en-US" dirty="0"/>
              <a:t>per child per </a:t>
            </a:r>
            <a:r>
              <a:rPr lang="en-US" dirty="0" smtClean="0"/>
              <a:t>year </a:t>
            </a:r>
            <a:r>
              <a:rPr lang="en-US" dirty="0"/>
              <a:t>which the CDC raises through local fundraising.</a:t>
            </a:r>
          </a:p>
          <a:p>
            <a:pPr lvl="1"/>
            <a:r>
              <a:rPr lang="en-US" dirty="0"/>
              <a:t>CDC is a 501(c) </a:t>
            </a:r>
            <a:r>
              <a:rPr lang="en-US" dirty="0" smtClean="0"/>
              <a:t>non-profit </a:t>
            </a:r>
            <a:r>
              <a:rPr lang="en-US" dirty="0"/>
              <a:t>organization so donations are tax deductible.</a:t>
            </a:r>
          </a:p>
          <a:p>
            <a:pPr lvl="1"/>
            <a:r>
              <a:rPr lang="en-US" dirty="0"/>
              <a:t>If you have a </a:t>
            </a:r>
            <a:r>
              <a:rPr lang="en-US" dirty="0" err="1"/>
              <a:t>bachlor's</a:t>
            </a:r>
            <a:r>
              <a:rPr lang="en-US" dirty="0"/>
              <a:t> degree and would like to become certified in tutoring children with </a:t>
            </a:r>
            <a:r>
              <a:rPr lang="en-US" dirty="0" smtClean="0"/>
              <a:t>dyslexia </a:t>
            </a:r>
            <a:r>
              <a:rPr lang="en-US" dirty="0"/>
              <a:t>the CDC provides training for free.</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28885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You can </a:t>
            </a:r>
            <a:r>
              <a:rPr lang="en-US" u="sng" dirty="0"/>
              <a:t>immediately</a:t>
            </a:r>
            <a:r>
              <a:rPr lang="en-US" dirty="0"/>
              <a:t> impact the lives of 20+ children residing in your community</a:t>
            </a:r>
          </a:p>
          <a:p>
            <a:pPr lvl="1"/>
            <a:r>
              <a:rPr lang="en-US" dirty="0"/>
              <a:t>The Children's Dyslexia Center in Belleville IL tutors children with dyslexia in both Illinois and Missouri at no charge to the child or their family. </a:t>
            </a:r>
          </a:p>
          <a:p>
            <a:pPr lvl="1"/>
            <a:r>
              <a:rPr lang="en-US" dirty="0"/>
              <a:t>The program offered at the Children’s Dyslexia </a:t>
            </a:r>
            <a:r>
              <a:rPr lang="en-US" dirty="0" smtClean="0"/>
              <a:t>Centers </a:t>
            </a:r>
            <a:r>
              <a:rPr lang="en-US" dirty="0"/>
              <a:t>Inc. provides the most effective treatment of its kind in battling this reading disorder.  No one else in our community has a program remotely like </a:t>
            </a:r>
            <a:r>
              <a:rPr lang="en-US" dirty="0" smtClean="0"/>
              <a:t>it </a:t>
            </a:r>
            <a:r>
              <a:rPr lang="en-US" dirty="0"/>
              <a:t>with </a:t>
            </a:r>
            <a:r>
              <a:rPr lang="en-US" dirty="0" smtClean="0"/>
              <a:t>one-on-one </a:t>
            </a:r>
            <a:r>
              <a:rPr lang="en-US" dirty="0"/>
              <a:t>professional tutoring.	</a:t>
            </a:r>
          </a:p>
          <a:p>
            <a:pPr lvl="1"/>
            <a:r>
              <a:rPr lang="en-US" dirty="0"/>
              <a:t>It costs $</a:t>
            </a:r>
            <a:r>
              <a:rPr lang="en-US" dirty="0" smtClean="0"/>
              <a:t>5000 </a:t>
            </a:r>
            <a:r>
              <a:rPr lang="en-US" dirty="0"/>
              <a:t>per child per </a:t>
            </a:r>
            <a:r>
              <a:rPr lang="en-US" dirty="0" smtClean="0"/>
              <a:t>year </a:t>
            </a:r>
            <a:r>
              <a:rPr lang="en-US" dirty="0"/>
              <a:t>which the CDC raises through local fundraising.</a:t>
            </a:r>
          </a:p>
          <a:p>
            <a:pPr lvl="1"/>
            <a:r>
              <a:rPr lang="en-US" dirty="0"/>
              <a:t>CDC is a 501(c) </a:t>
            </a:r>
            <a:r>
              <a:rPr lang="en-US" dirty="0" smtClean="0"/>
              <a:t>non-profit </a:t>
            </a:r>
            <a:r>
              <a:rPr lang="en-US" dirty="0"/>
              <a:t>organization so donations are tax deductible.</a:t>
            </a:r>
          </a:p>
          <a:p>
            <a:pPr lvl="1"/>
            <a:r>
              <a:rPr lang="en-US" dirty="0"/>
              <a:t>If you have a </a:t>
            </a:r>
            <a:r>
              <a:rPr lang="en-US" dirty="0" err="1"/>
              <a:t>bachlor's</a:t>
            </a:r>
            <a:r>
              <a:rPr lang="en-US" dirty="0"/>
              <a:t> degree and would like to become certified in tutoring children with </a:t>
            </a:r>
            <a:r>
              <a:rPr lang="en-US" dirty="0" smtClean="0"/>
              <a:t>dyslexia </a:t>
            </a:r>
            <a:r>
              <a:rPr lang="en-US" dirty="0"/>
              <a:t>the CDC provides training for free.</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328885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We need your help for this year's local fundraising			</a:t>
            </a:r>
          </a:p>
          <a:p>
            <a:pPr lvl="1"/>
            <a:r>
              <a:rPr lang="en-US" dirty="0" smtClean="0"/>
              <a:t>Options to donate				</a:t>
            </a:r>
          </a:p>
          <a:p>
            <a:pPr lvl="2"/>
            <a:r>
              <a:rPr lang="en-US" sz="2500" u="sng" dirty="0" smtClean="0"/>
              <a:t>Platinum</a:t>
            </a:r>
            <a:r>
              <a:rPr lang="en-US" dirty="0" smtClean="0"/>
              <a:t>:  </a:t>
            </a:r>
            <a:r>
              <a:rPr lang="en-US" i="1" dirty="0" smtClean="0"/>
              <a:t>With a $5000 donation 1 child will be sponsored for a full year.  Your organization will receive 9 X 12 plaque and your commitment to help will be proudly displayed on a banner at all Children’s Dyslexia Center events in 2014/15.</a:t>
            </a:r>
          </a:p>
          <a:p>
            <a:pPr lvl="2"/>
            <a:r>
              <a:rPr lang="en-US" sz="2500" u="sng" dirty="0" smtClean="0"/>
              <a:t>Gold</a:t>
            </a:r>
            <a:r>
              <a:rPr lang="en-US" dirty="0" smtClean="0"/>
              <a:t> : </a:t>
            </a:r>
            <a:r>
              <a:rPr lang="en-US" i="1" dirty="0" smtClean="0"/>
              <a:t>With a $1000 donation your organization will receive a 8 X 10 plaque and your commitment to help will be proudly displayed on a banner at all Children’s Dyslexia Center events in 2014</a:t>
            </a:r>
            <a:r>
              <a:rPr lang="en-US" dirty="0" smtClean="0"/>
              <a:t>		</a:t>
            </a:r>
          </a:p>
          <a:p>
            <a:pPr lvl="2"/>
            <a:r>
              <a:rPr lang="en-US" dirty="0" smtClean="0"/>
              <a:t>Silver:  </a:t>
            </a:r>
            <a:r>
              <a:rPr lang="en-US" i="1" dirty="0" smtClean="0"/>
              <a:t>With a $500 donation your organization will receive a 5 X 10 plaque.</a:t>
            </a:r>
            <a:r>
              <a:rPr lang="en-US" dirty="0" smtClean="0"/>
              <a:t>		</a:t>
            </a:r>
          </a:p>
          <a:p>
            <a:pPr lvl="2"/>
            <a:r>
              <a:rPr lang="en-US" sz="2500" u="sng" dirty="0" smtClean="0"/>
              <a:t>Bronze</a:t>
            </a:r>
            <a:r>
              <a:rPr lang="en-US" dirty="0" smtClean="0"/>
              <a:t>:  </a:t>
            </a:r>
            <a:r>
              <a:rPr lang="en-US" i="1" dirty="0" smtClean="0"/>
              <a:t>With a $250 donation your organization will receive a 4 X 10 plaque</a:t>
            </a:r>
            <a:r>
              <a:rPr lang="en-US" dirty="0" smtClean="0"/>
              <a:t>		</a:t>
            </a:r>
          </a:p>
          <a:p>
            <a:pPr lvl="2"/>
            <a:r>
              <a:rPr lang="en-US" sz="2500" u="sng" dirty="0" smtClean="0"/>
              <a:t>1 Session</a:t>
            </a:r>
            <a:r>
              <a:rPr lang="en-US" dirty="0" smtClean="0"/>
              <a:t>:  </a:t>
            </a:r>
            <a:r>
              <a:rPr lang="en-US" i="1" dirty="0" smtClean="0"/>
              <a:t>With a $25 donation 1 child will be sponsored for an 1 hour tutoring session</a:t>
            </a:r>
            <a:r>
              <a:rPr lang="en-US" dirty="0" smtClean="0"/>
              <a:t>	</a:t>
            </a:r>
          </a:p>
          <a:p>
            <a:pPr lvl="2"/>
            <a:r>
              <a:rPr lang="en-US" dirty="0" smtClean="0"/>
              <a:t>Office Supplies donations as well as volunteering are welcomed!</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330101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We need your help for this year's local fundraising			</a:t>
            </a:r>
          </a:p>
          <a:p>
            <a:pPr lvl="1"/>
            <a:r>
              <a:rPr lang="en-US" dirty="0" smtClean="0"/>
              <a:t>Options to donate				</a:t>
            </a:r>
          </a:p>
          <a:p>
            <a:pPr lvl="2"/>
            <a:r>
              <a:rPr lang="en-US" sz="2500" u="sng" dirty="0" smtClean="0"/>
              <a:t>Platinum</a:t>
            </a:r>
            <a:r>
              <a:rPr lang="en-US" dirty="0" smtClean="0"/>
              <a:t>:  </a:t>
            </a:r>
            <a:r>
              <a:rPr lang="en-US" i="1" dirty="0" smtClean="0"/>
              <a:t>With a $5000 donation 1 child will be sponsored for a full year.  Your organization will receive 9 X 12 plaque and your commitment to help will be proudly displayed on a banner at all Children’s Dyslexia Center events in 2014/15.</a:t>
            </a:r>
          </a:p>
          <a:p>
            <a:pPr lvl="2"/>
            <a:r>
              <a:rPr lang="en-US" sz="2500" u="sng" dirty="0" smtClean="0"/>
              <a:t>Gold</a:t>
            </a:r>
            <a:r>
              <a:rPr lang="en-US" dirty="0" smtClean="0"/>
              <a:t> : </a:t>
            </a:r>
            <a:r>
              <a:rPr lang="en-US" i="1" dirty="0" smtClean="0"/>
              <a:t>With a $1000 donation your organization will receive a 8 X 10 plaque and your commitment to help will be proudly displayed on a banner at all Children’s Dyslexia Center events in 2014</a:t>
            </a:r>
            <a:r>
              <a:rPr lang="en-US" dirty="0" smtClean="0"/>
              <a:t>		</a:t>
            </a:r>
          </a:p>
          <a:p>
            <a:pPr lvl="2"/>
            <a:r>
              <a:rPr lang="en-US" dirty="0" smtClean="0"/>
              <a:t>Silver:  </a:t>
            </a:r>
            <a:r>
              <a:rPr lang="en-US" i="1" dirty="0" smtClean="0"/>
              <a:t>With a $500 donation your organization will receive a 5 X 10 plaque.</a:t>
            </a:r>
            <a:r>
              <a:rPr lang="en-US" dirty="0" smtClean="0"/>
              <a:t>		</a:t>
            </a:r>
          </a:p>
          <a:p>
            <a:pPr lvl="2"/>
            <a:r>
              <a:rPr lang="en-US" sz="2500" u="sng" dirty="0" smtClean="0"/>
              <a:t>Bronze</a:t>
            </a:r>
            <a:r>
              <a:rPr lang="en-US" dirty="0" smtClean="0"/>
              <a:t>:  </a:t>
            </a:r>
            <a:r>
              <a:rPr lang="en-US" i="1" dirty="0" smtClean="0"/>
              <a:t>With a $250 donation your organization will receive a 4 X 10 plaque</a:t>
            </a:r>
            <a:r>
              <a:rPr lang="en-US" dirty="0" smtClean="0"/>
              <a:t>		</a:t>
            </a:r>
          </a:p>
          <a:p>
            <a:pPr lvl="2"/>
            <a:r>
              <a:rPr lang="en-US" sz="2500" u="sng" dirty="0" smtClean="0"/>
              <a:t>1 Session</a:t>
            </a:r>
            <a:r>
              <a:rPr lang="en-US" dirty="0" smtClean="0"/>
              <a:t>:  </a:t>
            </a:r>
            <a:r>
              <a:rPr lang="en-US" i="1" dirty="0" smtClean="0"/>
              <a:t>With a $25 donation 1 child will be sponsored for an 1 hour tutoring session</a:t>
            </a:r>
            <a:r>
              <a:rPr lang="en-US" dirty="0" smtClean="0"/>
              <a:t>	</a:t>
            </a:r>
          </a:p>
          <a:p>
            <a:pPr lvl="2"/>
            <a:r>
              <a:rPr lang="en-US" dirty="0" smtClean="0"/>
              <a:t>Office Supplies donations as well as volunteering are welcomed!</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3301018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95E17-635F-4A51-946E-2C4B20F8AC90}" type="datetime1">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27FC-1A02-4D61-B4D3-BE31B1CE2130}" type="datetime1">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0DEE3-EB43-47EB-AD29-206634858896}" type="datetime1">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7F62D6-32B2-45D7-B513-610286F854D4}" type="datetime1">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268461-9281-40B8-86D6-55A4F53EABAC}" type="datetime1">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5B6D16-6667-49C1-B1D5-57BB592B079B}" type="datetime1">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9BE2D-C33D-4BAB-BAEC-9C1F7DE29353}" type="datetime1">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3A6B-57F4-40EA-8E63-37E60A665CFC}" type="datetime1">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7C8D6-947C-49F6-AE6A-223F56DA3AD0}" type="datetime1">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DD535941-F1DA-4247-82B3-F6EE35F8605A}" type="datetime1">
              <a:rPr lang="en-US" smtClean="0"/>
              <a:t>6/11/2019</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www.youtube.com/watch?v=l_qGJ9svUbM&amp;feature=player_embedded" TargetMode="External"/><Relationship Id="rId4" Type="http://schemas.openxmlformats.org/officeDocument/2006/relationships/hyperlink" Target="mailto:director@sril092.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Children’s Dyslexia Center of Southern Illinois </a:t>
            </a:r>
            <a:endParaRPr lang="en-US" dirty="0"/>
          </a:p>
        </p:txBody>
      </p:sp>
      <p:sp>
        <p:nvSpPr>
          <p:cNvPr id="3" name="Subtitle 2"/>
          <p:cNvSpPr>
            <a:spLocks noGrp="1"/>
          </p:cNvSpPr>
          <p:nvPr>
            <p:ph type="subTitle" idx="1"/>
          </p:nvPr>
        </p:nvSpPr>
        <p:spPr/>
        <p:txBody>
          <a:bodyPr/>
          <a:lstStyle/>
          <a:p>
            <a:r>
              <a:rPr lang="en-US" b="1" i="1" dirty="0" smtClean="0"/>
              <a:t>Impacting the Lives of Children</a:t>
            </a:r>
            <a:endParaRPr lang="en-US" b="1" i="1"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9829800" cy="1082674"/>
          </a:xfrm>
        </p:spPr>
        <p:txBody>
          <a:bodyPr>
            <a:normAutofit/>
          </a:bodyPr>
          <a:lstStyle/>
          <a:p>
            <a:pPr algn="ctr"/>
            <a:r>
              <a:rPr lang="en-US" sz="4400" u="sng" dirty="0"/>
              <a:t>The Challenge of Dyslexia</a:t>
            </a:r>
          </a:p>
        </p:txBody>
      </p:sp>
      <p:sp>
        <p:nvSpPr>
          <p:cNvPr id="3" name="Text Placeholder 2"/>
          <p:cNvSpPr>
            <a:spLocks noGrp="1"/>
          </p:cNvSpPr>
          <p:nvPr>
            <p:ph type="body" sz="half" idx="2"/>
          </p:nvPr>
        </p:nvSpPr>
        <p:spPr>
          <a:xfrm>
            <a:off x="6705600" y="1828800"/>
            <a:ext cx="5105400" cy="2895600"/>
          </a:xfrm>
        </p:spPr>
        <p:txBody>
          <a:bodyPr>
            <a:noAutofit/>
          </a:bodyPr>
          <a:lstStyle/>
          <a:p>
            <a:pPr marL="285750" indent="-285750">
              <a:buFont typeface="Arial"/>
              <a:buChar char="•"/>
            </a:pPr>
            <a:r>
              <a:rPr lang="en-US" dirty="0"/>
              <a:t>A small boy sits at his desk, looking down at his open book as his classmates read aloud. He wrinkles his forehead and squints his eyes but the letters and words he sees are jumbled, twisted, and sense-less. He grips the book tighter, holds his breath and makes a silent wish that the teacher will not call on him … </a:t>
            </a:r>
          </a:p>
          <a:p>
            <a:pPr marL="285750" indent="-285750">
              <a:buFont typeface="Arial"/>
              <a:buChar char="•"/>
            </a:pPr>
            <a:r>
              <a:rPr lang="en-US" dirty="0"/>
              <a:t>This child has dyslexia, a learning disability that affects 1 out of every 5 children. He needs help to overcome it before it sets him back emotionally as well as educationally. Where will he get the help he needs? </a:t>
            </a:r>
          </a:p>
        </p:txBody>
      </p:sp>
      <p:pic>
        <p:nvPicPr>
          <p:cNvPr id="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8733" b="28733"/>
          <a:stretch>
            <a:fillRect/>
          </a:stretch>
        </p:blipFill>
        <p:spPr bwMode="auto">
          <a:xfrm>
            <a:off x="1150016" y="1969770"/>
            <a:ext cx="4945984" cy="275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89D71E3-7D81-4C24-B9D8-6B108755C64C}" type="slidenum">
              <a:rPr lang="en-US" smtClean="0"/>
              <a:t>2</a:t>
            </a:fld>
            <a:endParaRPr lang="en-US"/>
          </a:p>
        </p:txBody>
      </p:sp>
    </p:spTree>
    <p:extLst>
      <p:ext uri="{BB962C8B-B14F-4D97-AF65-F5344CB8AC3E}">
        <p14:creationId xmlns:p14="http://schemas.microsoft.com/office/powerpoint/2010/main" val="53645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0"/>
            <a:ext cx="9067800" cy="7738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u="sng" dirty="0" smtClean="0"/>
              <a:t>Children’s Dyslexia Center Can Help!</a:t>
            </a:r>
          </a:p>
        </p:txBody>
      </p:sp>
      <p:sp>
        <p:nvSpPr>
          <p:cNvPr id="5" name="Footer Placeholder 4"/>
          <p:cNvSpPr txBox="1">
            <a:spLocks/>
          </p:cNvSpPr>
          <p:nvPr/>
        </p:nvSpPr>
        <p:spPr>
          <a:xfrm>
            <a:off x="1752600" y="5486400"/>
            <a:ext cx="77724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solidFill>
                  <a:schemeClr val="tx2"/>
                </a:solidFill>
              </a:rPr>
              <a:t>“Tell me, and I forget. Teach me, and I remember. Involve me, and I learn!” ~ Benjamin Franklin</a:t>
            </a:r>
          </a:p>
        </p:txBody>
      </p:sp>
      <p:graphicFrame>
        <p:nvGraphicFramePr>
          <p:cNvPr id="2" name="Table 1"/>
          <p:cNvGraphicFramePr>
            <a:graphicFrameLocks noGrp="1"/>
          </p:cNvGraphicFramePr>
          <p:nvPr>
            <p:extLst>
              <p:ext uri="{D42A27DB-BD31-4B8C-83A1-F6EECF244321}">
                <p14:modId xmlns:p14="http://schemas.microsoft.com/office/powerpoint/2010/main" val="3470203021"/>
              </p:ext>
            </p:extLst>
          </p:nvPr>
        </p:nvGraphicFramePr>
        <p:xfrm>
          <a:off x="228600" y="990600"/>
          <a:ext cx="11734800" cy="4191000"/>
        </p:xfrm>
        <a:graphic>
          <a:graphicData uri="http://schemas.openxmlformats.org/drawingml/2006/table">
            <a:tbl>
              <a:tblPr firstRow="1" bandRow="1">
                <a:tableStyleId>{5C22544A-7EE6-4342-B048-85BDC9FD1C3A}</a:tableStyleId>
              </a:tblPr>
              <a:tblGrid>
                <a:gridCol w="3008923"/>
                <a:gridCol w="8725877"/>
              </a:tblGrid>
              <a:tr h="698500">
                <a:tc>
                  <a:txBody>
                    <a:bodyPr/>
                    <a:lstStyle/>
                    <a:p>
                      <a:r>
                        <a:rPr lang="en-US" sz="1800" dirty="0" smtClean="0"/>
                        <a:t>Our Mission</a:t>
                      </a:r>
                      <a:endParaRPr lang="en-US" sz="1800" dirty="0"/>
                    </a:p>
                  </a:txBody>
                  <a:tcPr/>
                </a:tc>
                <a:tc>
                  <a:txBody>
                    <a:bodyPr/>
                    <a:lstStyle/>
                    <a:p>
                      <a:r>
                        <a:rPr lang="en-US" sz="1800" dirty="0" smtClean="0"/>
                        <a:t>Our Success</a:t>
                      </a:r>
                      <a:endParaRPr lang="en-US" sz="1800" dirty="0"/>
                    </a:p>
                  </a:txBody>
                  <a:tcPr/>
                </a:tc>
              </a:tr>
              <a:tr h="698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Tutor Children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We provide one of the most effective professional reading and written language instruction programs to children with dyslexia;</a:t>
                      </a:r>
                      <a:r>
                        <a:rPr lang="en-US" sz="1800" baseline="0" dirty="0" smtClean="0"/>
                        <a:t> </a:t>
                      </a:r>
                      <a:r>
                        <a:rPr lang="en-US" sz="1800" dirty="0" smtClean="0"/>
                        <a:t>that the Public</a:t>
                      </a:r>
                      <a:r>
                        <a:rPr lang="en-US" sz="1800" baseline="0" dirty="0" smtClean="0"/>
                        <a:t> Schools </a:t>
                      </a:r>
                      <a:r>
                        <a:rPr lang="en-US" sz="1800" i="1" u="sng" baseline="0" dirty="0" smtClean="0"/>
                        <a:t>can’t</a:t>
                      </a:r>
                      <a:r>
                        <a:rPr lang="en-US" sz="1800" dirty="0" smtClean="0"/>
                        <a:t>.</a:t>
                      </a:r>
                      <a:endParaRPr lang="en-US" sz="1800" dirty="0"/>
                    </a:p>
                  </a:txBody>
                  <a:tcPr/>
                </a:tc>
              </a:tr>
              <a:tr h="698500">
                <a:tc>
                  <a:txBody>
                    <a:bodyPr/>
                    <a:lstStyle/>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Children are tutored one-on-one, twice a week after regular school hours</a:t>
                      </a:r>
                    </a:p>
                  </a:txBody>
                  <a:tcPr/>
                </a:tc>
              </a:tr>
              <a:tr h="698500">
                <a:tc>
                  <a:txBody>
                    <a:bodyPr/>
                    <a:lstStyle/>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Curriculum tailored to each individual child, and progress is made in small, readily quantifiable steps. </a:t>
                      </a:r>
                    </a:p>
                  </a:txBody>
                  <a:tcPr/>
                </a:tc>
              </a:tr>
              <a:tr h="698500">
                <a:tc>
                  <a:txBody>
                    <a:bodyPr/>
                    <a:lstStyle/>
                    <a:p>
                      <a:endParaRPr lang="en-US" sz="1800" dirty="0"/>
                    </a:p>
                  </a:txBody>
                  <a:tcPr/>
                </a:tc>
                <a:tc>
                  <a:txBody>
                    <a:bodyPr/>
                    <a:lstStyle/>
                    <a:p>
                      <a:r>
                        <a:rPr lang="en-US" sz="1800" dirty="0" smtClean="0"/>
                        <a:t>Children will improve their grade reading level by one or two grades in 2 years.</a:t>
                      </a:r>
                      <a:endParaRPr lang="en-US" sz="1800" dirty="0"/>
                    </a:p>
                  </a:txBody>
                  <a:tcPr/>
                </a:tc>
              </a:tr>
              <a:tr h="698500">
                <a:tc>
                  <a:txBody>
                    <a:bodyPr/>
                    <a:lstStyle/>
                    <a:p>
                      <a:endParaRPr lang="en-US" sz="1800"/>
                    </a:p>
                  </a:txBody>
                  <a:tcPr/>
                </a:tc>
                <a:tc>
                  <a:txBody>
                    <a:bodyPr/>
                    <a:lstStyle/>
                    <a:p>
                      <a:r>
                        <a:rPr lang="en-US" sz="1800" dirty="0" smtClean="0"/>
                        <a:t>Tutoring is provided at no charge to children, regardless of economic status, from early elementary through high school who have reading disabilities.</a:t>
                      </a:r>
                      <a:endParaRPr lang="en-US" sz="1800" dirty="0"/>
                    </a:p>
                  </a:txBody>
                  <a:tcPr/>
                </a:tc>
              </a:tr>
            </a:tbl>
          </a:graphicData>
        </a:graphic>
      </p:graphicFrame>
      <p:sp>
        <p:nvSpPr>
          <p:cNvPr id="4" name="Slide Number Placeholder 3"/>
          <p:cNvSpPr>
            <a:spLocks noGrp="1"/>
          </p:cNvSpPr>
          <p:nvPr>
            <p:ph type="sldNum" sz="quarter" idx="12"/>
          </p:nvPr>
        </p:nvSpPr>
        <p:spPr/>
        <p:txBody>
          <a:bodyPr/>
          <a:lstStyle/>
          <a:p>
            <a:fld id="{289D71E3-7D81-4C24-B9D8-6B108755C64C}" type="slidenum">
              <a:rPr lang="en-US" smtClean="0"/>
              <a:t>3</a:t>
            </a:fld>
            <a:endParaRPr lang="en-US"/>
          </a:p>
        </p:txBody>
      </p:sp>
    </p:spTree>
    <p:extLst>
      <p:ext uri="{BB962C8B-B14F-4D97-AF65-F5344CB8AC3E}">
        <p14:creationId xmlns:p14="http://schemas.microsoft.com/office/powerpoint/2010/main" val="71041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0"/>
            <a:ext cx="9067800" cy="7738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u="sng" dirty="0" smtClean="0"/>
              <a:t>Children’s Dyslexia Center Can Help! (Cont’d)</a:t>
            </a:r>
          </a:p>
        </p:txBody>
      </p:sp>
      <p:sp>
        <p:nvSpPr>
          <p:cNvPr id="5" name="Footer Placeholder 4"/>
          <p:cNvSpPr txBox="1">
            <a:spLocks/>
          </p:cNvSpPr>
          <p:nvPr/>
        </p:nvSpPr>
        <p:spPr>
          <a:xfrm>
            <a:off x="1752600" y="5410200"/>
            <a:ext cx="7772400" cy="838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baseline="0" dirty="0" smtClean="0">
                <a:solidFill>
                  <a:schemeClr val="tx2"/>
                </a:solidFill>
              </a:rPr>
              <a:t>“Each day when I awake I know I have one more chance to make a difference in someone’s life”  James Mann Author</a:t>
            </a:r>
            <a:endParaRPr lang="en-US" b="1" i="1" baseline="0"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59733882"/>
              </p:ext>
            </p:extLst>
          </p:nvPr>
        </p:nvGraphicFramePr>
        <p:xfrm>
          <a:off x="304800" y="990600"/>
          <a:ext cx="11582400" cy="4191000"/>
        </p:xfrm>
        <a:graphic>
          <a:graphicData uri="http://schemas.openxmlformats.org/drawingml/2006/table">
            <a:tbl>
              <a:tblPr firstRow="1" bandRow="1">
                <a:tableStyleId>{5C22544A-7EE6-4342-B048-85BDC9FD1C3A}</a:tableStyleId>
              </a:tblPr>
              <a:tblGrid>
                <a:gridCol w="2969846"/>
                <a:gridCol w="8612554"/>
              </a:tblGrid>
              <a:tr h="698500">
                <a:tc>
                  <a:txBody>
                    <a:bodyPr/>
                    <a:lstStyle/>
                    <a:p>
                      <a:r>
                        <a:rPr lang="en-US" dirty="0" smtClean="0"/>
                        <a:t>Our Mission</a:t>
                      </a:r>
                      <a:endParaRPr lang="en-US" dirty="0"/>
                    </a:p>
                  </a:txBody>
                  <a:tcPr/>
                </a:tc>
                <a:tc>
                  <a:txBody>
                    <a:bodyPr/>
                    <a:lstStyle/>
                    <a:p>
                      <a:r>
                        <a:rPr lang="en-US" dirty="0" smtClean="0"/>
                        <a:t>Our Success</a:t>
                      </a:r>
                      <a:endParaRPr lang="en-US" dirty="0"/>
                    </a:p>
                  </a:txBody>
                  <a:tcPr/>
                </a:tc>
              </a:tr>
              <a:tr h="698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baseline="0" dirty="0" smtClean="0"/>
                        <a:t> Train Tutors</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accredited program offers free training for individuals to receive certification as tutors in the Orton-</a:t>
                      </a:r>
                      <a:r>
                        <a:rPr lang="en-US" dirty="0" err="1" smtClean="0"/>
                        <a:t>Gillingham</a:t>
                      </a:r>
                      <a:r>
                        <a:rPr lang="en-US" dirty="0" smtClean="0"/>
                        <a:t> approach.  </a:t>
                      </a:r>
                    </a:p>
                  </a:txBody>
                  <a:tcPr/>
                </a:tc>
              </a:tr>
              <a:tr h="69850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training program is accredited by the International Multisensory Structured Language Education Council</a:t>
                      </a:r>
                    </a:p>
                  </a:txBody>
                  <a:tcPr/>
                </a:tc>
              </a:tr>
              <a:tr h="698500">
                <a:tc>
                  <a:txBody>
                    <a:bodyPr/>
                    <a:lstStyle/>
                    <a:p>
                      <a:endParaRPr lang="en-US"/>
                    </a:p>
                  </a:txBody>
                  <a:tcPr/>
                </a:tc>
                <a:tc>
                  <a:txBody>
                    <a:bodyPr/>
                    <a:lstStyle/>
                    <a:p>
                      <a:r>
                        <a:rPr lang="en-US" dirty="0" smtClean="0"/>
                        <a:t>School teachers receive training and can </a:t>
                      </a:r>
                      <a:r>
                        <a:rPr lang="en-US" smtClean="0"/>
                        <a:t>potentially earn continuing </a:t>
                      </a:r>
                      <a:r>
                        <a:rPr lang="en-US" dirty="0" smtClean="0"/>
                        <a:t>education credits to become certified tutors. </a:t>
                      </a:r>
                      <a:endParaRPr lang="en-US" dirty="0"/>
                    </a:p>
                  </a:txBody>
                  <a:tcPr/>
                </a:tc>
              </a:tr>
              <a:tr h="698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n-US" baseline="0" dirty="0" smtClean="0"/>
                        <a:t> Clinical Research</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Advance scientific knowledge of dyslexia through support of clinical research to improve today’s standards and tomorrow’s care.</a:t>
                      </a:r>
                    </a:p>
                  </a:txBody>
                  <a:tcPr/>
                </a:tc>
              </a:tr>
              <a:tr h="698500">
                <a:tc>
                  <a:txBody>
                    <a:bodyPr/>
                    <a:lstStyle/>
                    <a:p>
                      <a:r>
                        <a:rPr lang="en-US" dirty="0" smtClean="0"/>
                        <a:t>Overall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positive impact of early intervention on the lives of these children and their families is enormous, and inspires our commitment to this program.</a:t>
                      </a:r>
                    </a:p>
                  </a:txBody>
                  <a:tcPr/>
                </a:tc>
              </a:tr>
            </a:tbl>
          </a:graphicData>
        </a:graphic>
      </p:graphicFrame>
      <p:sp>
        <p:nvSpPr>
          <p:cNvPr id="4" name="Slide Number Placeholder 3"/>
          <p:cNvSpPr>
            <a:spLocks noGrp="1"/>
          </p:cNvSpPr>
          <p:nvPr>
            <p:ph type="sldNum" sz="quarter" idx="12"/>
          </p:nvPr>
        </p:nvSpPr>
        <p:spPr/>
        <p:txBody>
          <a:bodyPr/>
          <a:lstStyle/>
          <a:p>
            <a:fld id="{289D71E3-7D81-4C24-B9D8-6B108755C64C}" type="slidenum">
              <a:rPr lang="en-US" smtClean="0"/>
              <a:t>4</a:t>
            </a:fld>
            <a:endParaRPr lang="en-US"/>
          </a:p>
        </p:txBody>
      </p:sp>
    </p:spTree>
    <p:extLst>
      <p:ext uri="{BB962C8B-B14F-4D97-AF65-F5344CB8AC3E}">
        <p14:creationId xmlns:p14="http://schemas.microsoft.com/office/powerpoint/2010/main" val="66175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9829800" cy="1082674"/>
          </a:xfrm>
        </p:spPr>
        <p:txBody>
          <a:bodyPr>
            <a:normAutofit/>
          </a:bodyPr>
          <a:lstStyle/>
          <a:p>
            <a:pPr algn="ctr"/>
            <a:r>
              <a:rPr lang="en-US" sz="4400" u="sng" dirty="0" smtClean="0"/>
              <a:t>Why we need your help!</a:t>
            </a:r>
            <a:endParaRPr lang="en-US" sz="4400" u="sng" dirty="0"/>
          </a:p>
        </p:txBody>
      </p:sp>
      <p:sp>
        <p:nvSpPr>
          <p:cNvPr id="3" name="Text Placeholder 2"/>
          <p:cNvSpPr>
            <a:spLocks noGrp="1"/>
          </p:cNvSpPr>
          <p:nvPr>
            <p:ph type="body" sz="half" idx="2"/>
          </p:nvPr>
        </p:nvSpPr>
        <p:spPr>
          <a:xfrm>
            <a:off x="6629400" y="1828800"/>
            <a:ext cx="5105400" cy="3048000"/>
          </a:xfrm>
        </p:spPr>
        <p:txBody>
          <a:bodyPr>
            <a:normAutofit fontScale="92500" lnSpcReduction="20000"/>
          </a:bodyPr>
          <a:lstStyle/>
          <a:p>
            <a:pPr marL="285750" indent="-285750">
              <a:buFont typeface="Arial"/>
              <a:buChar char="•"/>
            </a:pPr>
            <a:r>
              <a:rPr lang="en-US" sz="2400" dirty="0" smtClean="0"/>
              <a:t>25+ </a:t>
            </a:r>
            <a:r>
              <a:rPr lang="en-US" sz="2400" dirty="0" smtClean="0"/>
              <a:t>students are currently enrolled.</a:t>
            </a:r>
          </a:p>
          <a:p>
            <a:pPr marL="285750" indent="-285750">
              <a:buFont typeface="Arial"/>
              <a:buChar char="•"/>
            </a:pPr>
            <a:r>
              <a:rPr lang="en-US" sz="2400" dirty="0" smtClean="0"/>
              <a:t>30+ </a:t>
            </a:r>
            <a:r>
              <a:rPr lang="en-US" sz="2400" dirty="0" smtClean="0"/>
              <a:t>children are on the waiting list and this number continues to grow.</a:t>
            </a:r>
          </a:p>
          <a:p>
            <a:pPr marL="285750" indent="-285750">
              <a:buFont typeface="Arial"/>
              <a:buChar char="•"/>
            </a:pPr>
            <a:r>
              <a:rPr lang="en-US" sz="2400" dirty="0" smtClean="0"/>
              <a:t>Costs $5,000 a year per child.</a:t>
            </a:r>
          </a:p>
          <a:p>
            <a:pPr marL="285750" indent="-285750">
              <a:buFont typeface="Arial"/>
              <a:buChar char="•"/>
            </a:pPr>
            <a:r>
              <a:rPr lang="en-US" sz="2400" dirty="0" smtClean="0"/>
              <a:t>Program is </a:t>
            </a:r>
            <a:r>
              <a:rPr lang="en-US" sz="2400" dirty="0"/>
              <a:t>2 years. </a:t>
            </a:r>
            <a:endParaRPr lang="en-US" sz="2400" dirty="0" smtClean="0"/>
          </a:p>
          <a:p>
            <a:pPr marL="285750" indent="-285750">
              <a:buFont typeface="Arial"/>
              <a:buChar char="•"/>
            </a:pPr>
            <a:r>
              <a:rPr lang="en-US" sz="2400" dirty="0"/>
              <a:t>Due to the state of our economy, there is greater competition for fundraised </a:t>
            </a:r>
            <a:r>
              <a:rPr lang="en-US" sz="2400" dirty="0" smtClean="0"/>
              <a:t>dollars </a:t>
            </a:r>
            <a:r>
              <a:rPr lang="en-US" sz="2400" dirty="0"/>
              <a:t>and we have had cuts from our </a:t>
            </a:r>
            <a:r>
              <a:rPr lang="en-US" sz="2400" dirty="0" smtClean="0"/>
              <a:t>corporation.</a:t>
            </a:r>
          </a:p>
        </p:txBody>
      </p:sp>
      <p:pic>
        <p:nvPicPr>
          <p:cNvPr id="4" name="Picture Placeholder 4"/>
          <p:cNvPicPr>
            <a:picLocks noGrp="1" noChangeAspect="1"/>
          </p:cNvPicPr>
          <p:nvPr>
            <p:ph type="pic" idx="1"/>
          </p:nvPr>
        </p:nvPicPr>
        <p:blipFill>
          <a:blip r:embed="rId3"/>
          <a:srcRect t="21721" b="21721"/>
          <a:stretch>
            <a:fillRect/>
          </a:stretch>
        </p:blipFill>
        <p:spPr>
          <a:xfrm>
            <a:off x="1006022" y="1874520"/>
            <a:ext cx="5193089" cy="2937510"/>
          </a:xfrm>
        </p:spPr>
      </p:pic>
      <p:sp>
        <p:nvSpPr>
          <p:cNvPr id="5" name="Slide Number Placeholder 4"/>
          <p:cNvSpPr>
            <a:spLocks noGrp="1"/>
          </p:cNvSpPr>
          <p:nvPr>
            <p:ph type="sldNum" sz="quarter" idx="12"/>
          </p:nvPr>
        </p:nvSpPr>
        <p:spPr/>
        <p:txBody>
          <a:bodyPr/>
          <a:lstStyle/>
          <a:p>
            <a:fld id="{289D71E3-7D81-4C24-B9D8-6B108755C64C}" type="slidenum">
              <a:rPr lang="en-US" smtClean="0"/>
              <a:t>5</a:t>
            </a:fld>
            <a:endParaRPr lang="en-US"/>
          </a:p>
        </p:txBody>
      </p:sp>
    </p:spTree>
    <p:extLst>
      <p:ext uri="{BB962C8B-B14F-4D97-AF65-F5344CB8AC3E}">
        <p14:creationId xmlns:p14="http://schemas.microsoft.com/office/powerpoint/2010/main" val="8858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811000" cy="838200"/>
          </a:xfrm>
        </p:spPr>
        <p:txBody>
          <a:bodyPr>
            <a:normAutofit/>
          </a:bodyPr>
          <a:lstStyle/>
          <a:p>
            <a:pPr algn="ctr"/>
            <a:r>
              <a:rPr lang="en-US" sz="4400" u="sng" dirty="0"/>
              <a:t>How Can You Help?</a:t>
            </a:r>
          </a:p>
        </p:txBody>
      </p:sp>
      <p:sp>
        <p:nvSpPr>
          <p:cNvPr id="4" name="Rectangle 3"/>
          <p:cNvSpPr/>
          <p:nvPr/>
        </p:nvSpPr>
        <p:spPr>
          <a:xfrm>
            <a:off x="381000" y="773668"/>
            <a:ext cx="11658600" cy="461665"/>
          </a:xfrm>
          <a:prstGeom prst="rect">
            <a:avLst/>
          </a:prstGeom>
        </p:spPr>
        <p:txBody>
          <a:bodyPr wrap="square">
            <a:spAutoFit/>
          </a:bodyPr>
          <a:lstStyle/>
          <a:p>
            <a:pPr lvl="1"/>
            <a:r>
              <a:rPr lang="en-US" sz="2400" i="1" dirty="0"/>
              <a:t>You can </a:t>
            </a:r>
            <a:r>
              <a:rPr lang="en-US" sz="2400" i="1" u="sng" dirty="0"/>
              <a:t>immediately</a:t>
            </a:r>
            <a:r>
              <a:rPr lang="en-US" sz="2400" i="1" dirty="0"/>
              <a:t> impact the lives of </a:t>
            </a:r>
            <a:r>
              <a:rPr lang="en-US" sz="2400" i="1" dirty="0" smtClean="0"/>
              <a:t>25+ </a:t>
            </a:r>
            <a:r>
              <a:rPr lang="en-US" sz="2400" i="1" dirty="0"/>
              <a:t>children residing in </a:t>
            </a:r>
            <a:r>
              <a:rPr lang="en-US" sz="2400" i="1" dirty="0" smtClean="0"/>
              <a:t>our </a:t>
            </a:r>
            <a:r>
              <a:rPr lang="en-US" sz="2400" i="1" dirty="0"/>
              <a:t>community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9742141"/>
              </p:ext>
            </p:extLst>
          </p:nvPr>
        </p:nvGraphicFramePr>
        <p:xfrm>
          <a:off x="381000" y="1371600"/>
          <a:ext cx="11430000" cy="3754120"/>
        </p:xfrm>
        <a:graphic>
          <a:graphicData uri="http://schemas.openxmlformats.org/drawingml/2006/table">
            <a:tbl>
              <a:tblPr firstRow="1" bandRow="1">
                <a:tableStyleId>{5C22544A-7EE6-4342-B048-85BDC9FD1C3A}</a:tableStyleId>
              </a:tblPr>
              <a:tblGrid>
                <a:gridCol w="1714500"/>
                <a:gridCol w="1714500"/>
                <a:gridCol w="2790265"/>
                <a:gridCol w="5210735"/>
              </a:tblGrid>
              <a:tr h="596900">
                <a:tc>
                  <a:txBody>
                    <a:bodyPr/>
                    <a:lstStyle/>
                    <a:p>
                      <a:r>
                        <a:rPr lang="en-US" dirty="0" smtClean="0"/>
                        <a:t> Level</a:t>
                      </a:r>
                      <a:endParaRPr lang="en-US" dirty="0"/>
                    </a:p>
                  </a:txBody>
                  <a:tcPr/>
                </a:tc>
                <a:tc>
                  <a:txBody>
                    <a:bodyPr/>
                    <a:lstStyle/>
                    <a:p>
                      <a:r>
                        <a:rPr lang="en-US" baseline="0" dirty="0" smtClean="0"/>
                        <a:t>Amount</a:t>
                      </a:r>
                      <a:endParaRPr lang="en-US" dirty="0"/>
                    </a:p>
                  </a:txBody>
                  <a:tcPr/>
                </a:tc>
                <a:tc>
                  <a:txBody>
                    <a:bodyPr/>
                    <a:lstStyle/>
                    <a:p>
                      <a:r>
                        <a:rPr lang="en-US" dirty="0" smtClean="0"/>
                        <a:t>Impact</a:t>
                      </a:r>
                      <a:endParaRPr lang="en-US" dirty="0"/>
                    </a:p>
                  </a:txBody>
                  <a:tcPr/>
                </a:tc>
                <a:tc>
                  <a:txBody>
                    <a:bodyPr/>
                    <a:lstStyle/>
                    <a:p>
                      <a:r>
                        <a:rPr lang="en-US" dirty="0" smtClean="0"/>
                        <a:t>Recognition</a:t>
                      </a:r>
                      <a:endParaRPr lang="en-US" dirty="0"/>
                    </a:p>
                  </a:txBody>
                  <a:tcPr/>
                </a:tc>
              </a:tr>
              <a:tr h="596900">
                <a:tc>
                  <a:txBody>
                    <a:bodyPr/>
                    <a:lstStyle/>
                    <a:p>
                      <a:r>
                        <a:rPr lang="en-US" dirty="0" smtClean="0"/>
                        <a:t>Platinum</a:t>
                      </a:r>
                      <a:endParaRPr lang="en-US" dirty="0"/>
                    </a:p>
                  </a:txBody>
                  <a:tcPr/>
                </a:tc>
                <a:tc>
                  <a:txBody>
                    <a:bodyPr/>
                    <a:lstStyle/>
                    <a:p>
                      <a:r>
                        <a:rPr lang="en-US" dirty="0" smtClean="0"/>
                        <a:t>$5,000</a:t>
                      </a:r>
                      <a:endParaRPr lang="en-US" dirty="0"/>
                    </a:p>
                  </a:txBody>
                  <a:tcPr/>
                </a:tc>
                <a:tc>
                  <a:txBody>
                    <a:bodyPr/>
                    <a:lstStyle/>
                    <a:p>
                      <a:r>
                        <a:rPr lang="en-US" dirty="0" smtClean="0"/>
                        <a:t>1 </a:t>
                      </a:r>
                      <a:r>
                        <a:rPr lang="en-US" smtClean="0"/>
                        <a:t>child sponsored for a year</a:t>
                      </a:r>
                      <a:endParaRPr lang="en-US" dirty="0"/>
                    </a:p>
                  </a:txBody>
                  <a:tcPr/>
                </a:tc>
                <a:tc>
                  <a:txBody>
                    <a:bodyPr/>
                    <a:lstStyle/>
                    <a:p>
                      <a:r>
                        <a:rPr lang="en-US" sz="1800" i="1" dirty="0" smtClean="0">
                          <a:cs typeface="Arial"/>
                        </a:rPr>
                        <a:t>Receive 9 X 12 plaque, and banner at all Children’s Dyslexia Center events in 2014/15</a:t>
                      </a:r>
                      <a:endParaRPr lang="en-US" dirty="0"/>
                    </a:p>
                  </a:txBody>
                  <a:tcPr/>
                </a:tc>
              </a:tr>
              <a:tr h="596900">
                <a:tc>
                  <a:txBody>
                    <a:bodyPr/>
                    <a:lstStyle/>
                    <a:p>
                      <a:r>
                        <a:rPr lang="en-US" u="none" dirty="0" smtClean="0"/>
                        <a:t>Gold</a:t>
                      </a:r>
                      <a:endParaRPr lang="en-US" u="none" dirty="0"/>
                    </a:p>
                  </a:txBody>
                  <a:tcPr/>
                </a:tc>
                <a:tc>
                  <a:txBody>
                    <a:bodyPr/>
                    <a:lstStyle/>
                    <a:p>
                      <a:r>
                        <a:rPr lang="en-US" dirty="0" smtClean="0"/>
                        <a:t>$1,000</a:t>
                      </a:r>
                      <a:endParaRPr lang="en-US" dirty="0"/>
                    </a:p>
                  </a:txBody>
                  <a:tcPr/>
                </a:tc>
                <a:tc>
                  <a:txBody>
                    <a:bodyPr/>
                    <a:lstStyle/>
                    <a:p>
                      <a:r>
                        <a:rPr lang="en-US" dirty="0" smtClean="0"/>
                        <a:t>20 tutoring sessions</a:t>
                      </a:r>
                      <a:endParaRPr lang="en-US" dirty="0"/>
                    </a:p>
                  </a:txBody>
                  <a:tcPr/>
                </a:tc>
                <a:tc>
                  <a:txBody>
                    <a:bodyPr/>
                    <a:lstStyle/>
                    <a:p>
                      <a:r>
                        <a:rPr lang="en-US" sz="1800" i="1" dirty="0" smtClean="0">
                          <a:cs typeface="Arial"/>
                        </a:rPr>
                        <a:t>Receive 8 X 10 plaque, and banner at all Children’s Dyslexia Center events in 2014/15</a:t>
                      </a:r>
                      <a:endParaRPr lang="en-US" dirty="0"/>
                    </a:p>
                  </a:txBody>
                  <a:tcPr/>
                </a:tc>
              </a:tr>
              <a:tr h="596900">
                <a:tc>
                  <a:txBody>
                    <a:bodyPr/>
                    <a:lstStyle/>
                    <a:p>
                      <a:r>
                        <a:rPr lang="en-US" dirty="0" smtClean="0"/>
                        <a:t>Silver</a:t>
                      </a:r>
                      <a:endParaRPr lang="en-US" dirty="0"/>
                    </a:p>
                  </a:txBody>
                  <a:tcPr/>
                </a:tc>
                <a:tc>
                  <a:txBody>
                    <a:bodyPr/>
                    <a:lstStyle/>
                    <a:p>
                      <a:r>
                        <a:rPr lang="en-US" dirty="0" smtClean="0"/>
                        <a:t>$500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tutoring sessions</a:t>
                      </a:r>
                    </a:p>
                  </a:txBody>
                  <a:tcPr/>
                </a:tc>
                <a:tc>
                  <a:txBody>
                    <a:bodyPr/>
                    <a:lstStyle/>
                    <a:p>
                      <a:r>
                        <a:rPr lang="en-US" sz="1800" i="1" dirty="0" smtClean="0">
                          <a:cs typeface="Arial"/>
                        </a:rPr>
                        <a:t>Receive 5 X 10 plaque, and half banner at all Children’s Dyslexia Center events in 2014/15</a:t>
                      </a:r>
                      <a:endParaRPr lang="en-US" dirty="0"/>
                    </a:p>
                  </a:txBody>
                  <a:tcPr/>
                </a:tc>
              </a:tr>
              <a:tr h="596900">
                <a:tc>
                  <a:txBody>
                    <a:bodyPr/>
                    <a:lstStyle/>
                    <a:p>
                      <a:r>
                        <a:rPr lang="en-US" dirty="0" smtClean="0"/>
                        <a:t>Bronze</a:t>
                      </a:r>
                      <a:endParaRPr lang="en-US" dirty="0"/>
                    </a:p>
                  </a:txBody>
                  <a:tcPr/>
                </a:tc>
                <a:tc>
                  <a:txBody>
                    <a:bodyPr/>
                    <a:lstStyle/>
                    <a:p>
                      <a:r>
                        <a:rPr lang="en-US" dirty="0" smtClean="0"/>
                        <a:t>$250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tutoring sessions</a:t>
                      </a:r>
                    </a:p>
                    <a:p>
                      <a:endParaRPr lang="en-US" dirty="0"/>
                    </a:p>
                  </a:txBody>
                  <a:tcPr/>
                </a:tc>
                <a:tc>
                  <a:txBody>
                    <a:bodyPr/>
                    <a:lstStyle/>
                    <a:p>
                      <a:r>
                        <a:rPr lang="en-US" sz="1800" i="1" dirty="0" smtClean="0">
                          <a:cs typeface="Arial"/>
                        </a:rPr>
                        <a:t>Receive 4 X 10 plaque</a:t>
                      </a:r>
                      <a:endParaRPr lang="en-US" dirty="0"/>
                    </a:p>
                  </a:txBody>
                  <a:tcPr/>
                </a:tc>
              </a:tr>
              <a:tr h="596900">
                <a:tc>
                  <a:txBody>
                    <a:bodyPr/>
                    <a:lstStyle/>
                    <a:p>
                      <a:r>
                        <a:rPr lang="en-US" dirty="0" smtClean="0"/>
                        <a:t>1 Session</a:t>
                      </a:r>
                      <a:endParaRPr lang="en-US" dirty="0"/>
                    </a:p>
                  </a:txBody>
                  <a:tcPr/>
                </a:tc>
                <a:tc>
                  <a:txBody>
                    <a:bodyPr/>
                    <a:lstStyle/>
                    <a:p>
                      <a:r>
                        <a:rPr lang="en-US" smtClean="0"/>
                        <a:t>$50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tutoring session</a:t>
                      </a:r>
                    </a:p>
                  </a:txBody>
                  <a:tcPr/>
                </a:tc>
                <a:tc>
                  <a:txBody>
                    <a:bodyPr/>
                    <a:lstStyle/>
                    <a:p>
                      <a:r>
                        <a:rPr lang="en-US" dirty="0" smtClean="0"/>
                        <a:t>Thank</a:t>
                      </a:r>
                      <a:r>
                        <a:rPr lang="en-US" baseline="0" dirty="0" smtClean="0"/>
                        <a:t> You Letter</a:t>
                      </a:r>
                      <a:endParaRPr lang="en-US" dirty="0"/>
                    </a:p>
                  </a:txBody>
                  <a:tcPr/>
                </a:tc>
              </a:tr>
            </a:tbl>
          </a:graphicData>
        </a:graphic>
      </p:graphicFrame>
      <p:sp>
        <p:nvSpPr>
          <p:cNvPr id="9" name="TextBox 8"/>
          <p:cNvSpPr txBox="1"/>
          <p:nvPr/>
        </p:nvSpPr>
        <p:spPr>
          <a:xfrm>
            <a:off x="1828800" y="5310426"/>
            <a:ext cx="7696200" cy="86177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smtClean="0"/>
              <a:t>Office Supplies donations &amp; Volunteering are welcomed!</a:t>
            </a:r>
          </a:p>
          <a:p>
            <a:pPr marL="342900" indent="-342900">
              <a:spcAft>
                <a:spcPts val="1200"/>
              </a:spcAft>
              <a:buFont typeface="Arial" panose="020B0604020202020204" pitchFamily="34" charset="0"/>
              <a:buChar char="•"/>
            </a:pPr>
            <a:r>
              <a:rPr lang="en-US" sz="2000" u="sng" dirty="0" smtClean="0">
                <a:solidFill>
                  <a:srgbClr val="FF0000"/>
                </a:solidFill>
              </a:rPr>
              <a:t>Donations are Tax Deductible</a:t>
            </a:r>
            <a:r>
              <a:rPr lang="en-US" sz="2000" dirty="0" smtClean="0"/>
              <a:t>, as we’re 501(c)3 Non-Profit Org</a:t>
            </a:r>
            <a:endParaRPr lang="en-US" sz="2000" dirty="0"/>
          </a:p>
        </p:txBody>
      </p:sp>
      <p:sp>
        <p:nvSpPr>
          <p:cNvPr id="3" name="Slide Number Placeholder 2"/>
          <p:cNvSpPr>
            <a:spLocks noGrp="1"/>
          </p:cNvSpPr>
          <p:nvPr>
            <p:ph type="sldNum" sz="quarter" idx="12"/>
          </p:nvPr>
        </p:nvSpPr>
        <p:spPr/>
        <p:txBody>
          <a:bodyPr/>
          <a:lstStyle/>
          <a:p>
            <a:fld id="{289D71E3-7D81-4C24-B9D8-6B108755C64C}" type="slidenum">
              <a:rPr lang="en-US" smtClean="0"/>
              <a:t>6</a:t>
            </a:fld>
            <a:endParaRPr lang="en-US"/>
          </a:p>
        </p:txBody>
      </p:sp>
    </p:spTree>
    <p:extLst>
      <p:ext uri="{BB962C8B-B14F-4D97-AF65-F5344CB8AC3E}">
        <p14:creationId xmlns:p14="http://schemas.microsoft.com/office/powerpoint/2010/main" val="405084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5638800" cy="474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28600" y="228600"/>
            <a:ext cx="6019800" cy="4664074"/>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Aft>
                <a:spcPts val="1000"/>
              </a:spcAft>
            </a:pPr>
            <a:r>
              <a:rPr lang="en-US" u="sng" dirty="0" smtClean="0"/>
              <a:t>Serving Our Community</a:t>
            </a:r>
          </a:p>
          <a:p>
            <a:pPr marL="457200" lvl="0" indent="-457200">
              <a:spcAft>
                <a:spcPts val="600"/>
              </a:spcAft>
              <a:buFont typeface="Arial" panose="020B0604020202020204" pitchFamily="34" charset="0"/>
              <a:buChar char="•"/>
            </a:pPr>
            <a:r>
              <a:rPr lang="en-US" sz="2200" dirty="0" smtClean="0"/>
              <a:t>The CDC has been located in Belleville since 2002.</a:t>
            </a:r>
          </a:p>
          <a:p>
            <a:pPr marL="457200" lvl="0" indent="-457200">
              <a:spcAft>
                <a:spcPts val="600"/>
              </a:spcAft>
              <a:buFont typeface="Arial" panose="020B0604020202020204" pitchFamily="34" charset="0"/>
              <a:buChar char="•"/>
            </a:pPr>
            <a:r>
              <a:rPr lang="en-US" sz="2200" dirty="0" smtClean="0"/>
              <a:t>Over </a:t>
            </a:r>
            <a:r>
              <a:rPr lang="en-US" sz="2200" dirty="0" smtClean="0"/>
              <a:t>16 </a:t>
            </a:r>
            <a:r>
              <a:rPr lang="en-US" sz="2200" dirty="0" smtClean="0"/>
              <a:t>years, has </a:t>
            </a:r>
            <a:r>
              <a:rPr lang="en-US" sz="2200" dirty="0"/>
              <a:t>provided over </a:t>
            </a:r>
            <a:r>
              <a:rPr lang="en-US" sz="2200" dirty="0" smtClean="0"/>
              <a:t>15,000 </a:t>
            </a:r>
            <a:r>
              <a:rPr lang="en-US" sz="2200" dirty="0"/>
              <a:t>individual lessons and trained over </a:t>
            </a:r>
            <a:r>
              <a:rPr lang="en-US" sz="2200" dirty="0" smtClean="0"/>
              <a:t>75 </a:t>
            </a:r>
            <a:r>
              <a:rPr lang="en-US" sz="2200" dirty="0" smtClean="0"/>
              <a:t>tutors</a:t>
            </a:r>
          </a:p>
          <a:p>
            <a:pPr marL="457200" lvl="0" indent="-457200">
              <a:spcAft>
                <a:spcPts val="600"/>
              </a:spcAft>
              <a:buFont typeface="Arial" panose="020B0604020202020204" pitchFamily="34" charset="0"/>
              <a:buChar char="•"/>
            </a:pPr>
            <a:r>
              <a:rPr lang="en-US" sz="2200" dirty="0" smtClean="0"/>
              <a:t>Serving over </a:t>
            </a:r>
            <a:r>
              <a:rPr lang="en-US" sz="2200" dirty="0" smtClean="0"/>
              <a:t>35+ </a:t>
            </a:r>
            <a:r>
              <a:rPr lang="en-US" sz="2200" dirty="0" smtClean="0"/>
              <a:t>communities:</a:t>
            </a:r>
            <a:endParaRPr lang="en-US" sz="2200" dirty="0"/>
          </a:p>
          <a:p>
            <a:pPr marL="457200" indent="-457200">
              <a:buFont typeface="Arial" panose="020B0604020202020204" pitchFamily="34" charset="0"/>
              <a:buChar char="•"/>
            </a:pPr>
            <a:endParaRPr lang="en-US" dirty="0"/>
          </a:p>
        </p:txBody>
      </p:sp>
      <p:sp>
        <p:nvSpPr>
          <p:cNvPr id="6" name="Content Placeholder 3"/>
          <p:cNvSpPr txBox="1">
            <a:spLocks/>
          </p:cNvSpPr>
          <p:nvPr/>
        </p:nvSpPr>
        <p:spPr>
          <a:xfrm>
            <a:off x="2438400" y="2580429"/>
            <a:ext cx="2209800" cy="2675467"/>
          </a:xfrm>
          <a:prstGeom prst="rect">
            <a:avLst/>
          </a:prstGeom>
        </p:spPr>
        <p:txBody>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342900" indent="-342900">
              <a:lnSpc>
                <a:spcPct val="100000"/>
              </a:lnSpc>
              <a:spcBef>
                <a:spcPts val="0"/>
              </a:spcBef>
              <a:spcAft>
                <a:spcPts val="200"/>
              </a:spcAft>
              <a:buFont typeface="+mj-lt"/>
              <a:buAutoNum type="arabicPeriod" startAt="10"/>
            </a:pPr>
            <a:r>
              <a:rPr lang="en-US" sz="1600" dirty="0" smtClean="0"/>
              <a:t>Freeburg </a:t>
            </a:r>
          </a:p>
          <a:p>
            <a:pPr marL="342900" indent="-342900">
              <a:lnSpc>
                <a:spcPct val="100000"/>
              </a:lnSpc>
              <a:spcBef>
                <a:spcPts val="0"/>
              </a:spcBef>
              <a:spcAft>
                <a:spcPts val="200"/>
              </a:spcAft>
              <a:buFont typeface="+mj-lt"/>
              <a:buAutoNum type="arabicPeriod" startAt="10"/>
            </a:pPr>
            <a:r>
              <a:rPr lang="en-US" sz="1600" dirty="0" smtClean="0"/>
              <a:t>Glen Carbon </a:t>
            </a:r>
          </a:p>
          <a:p>
            <a:pPr marL="342900" indent="-342900">
              <a:lnSpc>
                <a:spcPct val="100000"/>
              </a:lnSpc>
              <a:spcBef>
                <a:spcPts val="0"/>
              </a:spcBef>
              <a:spcAft>
                <a:spcPts val="200"/>
              </a:spcAft>
              <a:buFont typeface="+mj-lt"/>
              <a:buAutoNum type="arabicPeriod" startAt="10"/>
            </a:pPr>
            <a:r>
              <a:rPr lang="en-US" sz="1600" dirty="0" smtClean="0"/>
              <a:t>Godfrey </a:t>
            </a:r>
          </a:p>
          <a:p>
            <a:pPr marL="342900" indent="-342900">
              <a:lnSpc>
                <a:spcPct val="100000"/>
              </a:lnSpc>
              <a:spcBef>
                <a:spcPts val="0"/>
              </a:spcBef>
              <a:spcAft>
                <a:spcPts val="200"/>
              </a:spcAft>
              <a:buFont typeface="+mj-lt"/>
              <a:buAutoNum type="arabicPeriod" startAt="10"/>
            </a:pPr>
            <a:r>
              <a:rPr lang="en-US" sz="1600" dirty="0" smtClean="0"/>
              <a:t>Granite City </a:t>
            </a:r>
          </a:p>
          <a:p>
            <a:pPr marL="342900" indent="-342900">
              <a:lnSpc>
                <a:spcPct val="100000"/>
              </a:lnSpc>
              <a:spcBef>
                <a:spcPts val="0"/>
              </a:spcBef>
              <a:spcAft>
                <a:spcPts val="200"/>
              </a:spcAft>
              <a:buFont typeface="+mj-lt"/>
              <a:buAutoNum type="arabicPeriod" startAt="10"/>
            </a:pPr>
            <a:r>
              <a:rPr lang="en-US" sz="1600" dirty="0" smtClean="0"/>
              <a:t>Greenville </a:t>
            </a:r>
          </a:p>
          <a:p>
            <a:pPr marL="342900" indent="-342900">
              <a:lnSpc>
                <a:spcPct val="100000"/>
              </a:lnSpc>
              <a:spcBef>
                <a:spcPts val="0"/>
              </a:spcBef>
              <a:spcAft>
                <a:spcPts val="200"/>
              </a:spcAft>
              <a:buFont typeface="+mj-lt"/>
              <a:buAutoNum type="arabicPeriod" startAt="10"/>
            </a:pPr>
            <a:r>
              <a:rPr lang="en-US" sz="1600" dirty="0" smtClean="0"/>
              <a:t>Highland  </a:t>
            </a:r>
          </a:p>
          <a:p>
            <a:pPr marL="342900" indent="-342900">
              <a:lnSpc>
                <a:spcPct val="100000"/>
              </a:lnSpc>
              <a:spcBef>
                <a:spcPts val="0"/>
              </a:spcBef>
              <a:spcAft>
                <a:spcPts val="200"/>
              </a:spcAft>
              <a:buFont typeface="+mj-lt"/>
              <a:buAutoNum type="arabicPeriod" startAt="10"/>
            </a:pPr>
            <a:r>
              <a:rPr lang="en-US" sz="1600" dirty="0" err="1" smtClean="0"/>
              <a:t>Hoyleton</a:t>
            </a:r>
            <a:r>
              <a:rPr lang="en-US" sz="1600" dirty="0" smtClean="0"/>
              <a:t> </a:t>
            </a:r>
          </a:p>
          <a:p>
            <a:pPr marL="342900" indent="-342900">
              <a:lnSpc>
                <a:spcPct val="100000"/>
              </a:lnSpc>
              <a:spcBef>
                <a:spcPts val="0"/>
              </a:spcBef>
              <a:spcAft>
                <a:spcPts val="200"/>
              </a:spcAft>
              <a:buFont typeface="+mj-lt"/>
              <a:buAutoNum type="arabicPeriod" startAt="10"/>
            </a:pPr>
            <a:r>
              <a:rPr lang="en-US" sz="1600" dirty="0" smtClean="0"/>
              <a:t>Lebanon </a:t>
            </a:r>
          </a:p>
          <a:p>
            <a:pPr marL="342900" indent="-342900">
              <a:lnSpc>
                <a:spcPct val="100000"/>
              </a:lnSpc>
              <a:spcBef>
                <a:spcPts val="0"/>
              </a:spcBef>
              <a:spcAft>
                <a:spcPts val="200"/>
              </a:spcAft>
              <a:buFont typeface="+mj-lt"/>
              <a:buAutoNum type="arabicPeriod" startAt="10"/>
            </a:pPr>
            <a:r>
              <a:rPr lang="en-US" sz="1600" dirty="0" err="1" smtClean="0"/>
              <a:t>Lenzburg</a:t>
            </a:r>
            <a:r>
              <a:rPr lang="en-US" sz="1600" dirty="0" smtClean="0"/>
              <a:t> </a:t>
            </a:r>
          </a:p>
          <a:p>
            <a:pPr marL="342900" indent="-342900">
              <a:lnSpc>
                <a:spcPct val="100000"/>
              </a:lnSpc>
              <a:spcBef>
                <a:spcPts val="0"/>
              </a:spcBef>
              <a:spcAft>
                <a:spcPts val="200"/>
              </a:spcAft>
              <a:buFont typeface="+mj-lt"/>
              <a:buAutoNum type="arabicPeriod" startAt="10"/>
            </a:pPr>
            <a:r>
              <a:rPr lang="en-US" sz="1600" dirty="0" smtClean="0"/>
              <a:t>Marissa </a:t>
            </a:r>
          </a:p>
          <a:p>
            <a:pPr marL="342900" indent="-342900">
              <a:lnSpc>
                <a:spcPct val="100000"/>
              </a:lnSpc>
              <a:spcBef>
                <a:spcPts val="0"/>
              </a:spcBef>
              <a:spcAft>
                <a:spcPts val="200"/>
              </a:spcAft>
              <a:buFont typeface="+mj-lt"/>
              <a:buAutoNum type="arabicPeriod" startAt="10"/>
            </a:pPr>
            <a:r>
              <a:rPr lang="en-US" sz="1600" dirty="0" smtClean="0"/>
              <a:t>Maryville  </a:t>
            </a:r>
          </a:p>
          <a:p>
            <a:pPr marL="342900" indent="-342900">
              <a:lnSpc>
                <a:spcPct val="100000"/>
              </a:lnSpc>
              <a:spcBef>
                <a:spcPts val="0"/>
              </a:spcBef>
              <a:spcAft>
                <a:spcPts val="200"/>
              </a:spcAft>
              <a:buFont typeface="+mj-lt"/>
              <a:buAutoNum type="arabicPeriod" startAt="10"/>
            </a:pPr>
            <a:r>
              <a:rPr lang="en-US" sz="1600" dirty="0" smtClean="0"/>
              <a:t>Mascoutah</a:t>
            </a:r>
          </a:p>
          <a:p>
            <a:pPr marL="342900" indent="-342900">
              <a:lnSpc>
                <a:spcPct val="100000"/>
              </a:lnSpc>
              <a:spcBef>
                <a:spcPts val="0"/>
              </a:spcBef>
              <a:spcAft>
                <a:spcPts val="200"/>
              </a:spcAft>
              <a:buFont typeface="+mj-lt"/>
              <a:buAutoNum type="arabicPeriod" startAt="10"/>
            </a:pPr>
            <a:r>
              <a:rPr lang="en-US" sz="1600" dirty="0" smtClean="0"/>
              <a:t>Millstadt </a:t>
            </a:r>
          </a:p>
        </p:txBody>
      </p:sp>
      <p:sp>
        <p:nvSpPr>
          <p:cNvPr id="7" name="Content Placeholder 3"/>
          <p:cNvSpPr txBox="1">
            <a:spLocks/>
          </p:cNvSpPr>
          <p:nvPr/>
        </p:nvSpPr>
        <p:spPr>
          <a:xfrm>
            <a:off x="381000" y="2590801"/>
            <a:ext cx="2133600" cy="2438400"/>
          </a:xfrm>
          <a:prstGeom prst="rect">
            <a:avLst/>
          </a:prstGeom>
        </p:spPr>
        <p:txBody>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342900" indent="-342900">
              <a:lnSpc>
                <a:spcPct val="100000"/>
              </a:lnSpc>
              <a:spcBef>
                <a:spcPts val="0"/>
              </a:spcBef>
              <a:spcAft>
                <a:spcPts val="200"/>
              </a:spcAft>
              <a:buFont typeface="+mj-lt"/>
              <a:buAutoNum type="arabicPeriod"/>
            </a:pPr>
            <a:r>
              <a:rPr lang="en-US" sz="1600" dirty="0" err="1" smtClean="0"/>
              <a:t>Addieville</a:t>
            </a:r>
            <a:endParaRPr lang="en-US" sz="1600" dirty="0" smtClean="0"/>
          </a:p>
          <a:p>
            <a:pPr marL="342900" indent="-342900">
              <a:lnSpc>
                <a:spcPct val="100000"/>
              </a:lnSpc>
              <a:spcBef>
                <a:spcPts val="0"/>
              </a:spcBef>
              <a:spcAft>
                <a:spcPts val="200"/>
              </a:spcAft>
              <a:buFont typeface="+mj-lt"/>
              <a:buAutoNum type="arabicPeriod"/>
            </a:pPr>
            <a:r>
              <a:rPr lang="en-US" sz="1600" dirty="0" smtClean="0"/>
              <a:t>Belleville </a:t>
            </a:r>
          </a:p>
          <a:p>
            <a:pPr marL="342900" indent="-342900">
              <a:lnSpc>
                <a:spcPct val="100000"/>
              </a:lnSpc>
              <a:spcBef>
                <a:spcPts val="0"/>
              </a:spcBef>
              <a:spcAft>
                <a:spcPts val="200"/>
              </a:spcAft>
              <a:buFont typeface="+mj-lt"/>
              <a:buAutoNum type="arabicPeriod"/>
            </a:pPr>
            <a:r>
              <a:rPr lang="en-US" sz="1600" dirty="0" smtClean="0"/>
              <a:t>Bethalto </a:t>
            </a:r>
            <a:endParaRPr lang="en-US" sz="1600" dirty="0"/>
          </a:p>
          <a:p>
            <a:pPr marL="342900" indent="-342900">
              <a:lnSpc>
                <a:spcPct val="100000"/>
              </a:lnSpc>
              <a:spcBef>
                <a:spcPts val="0"/>
              </a:spcBef>
              <a:spcAft>
                <a:spcPts val="200"/>
              </a:spcAft>
              <a:buFont typeface="+mj-lt"/>
              <a:buAutoNum type="arabicPeriod"/>
            </a:pPr>
            <a:r>
              <a:rPr lang="en-US" sz="1600" dirty="0" smtClean="0"/>
              <a:t>Breese </a:t>
            </a:r>
            <a:endParaRPr lang="en-US" sz="1600" dirty="0"/>
          </a:p>
          <a:p>
            <a:pPr marL="342900" indent="-342900">
              <a:lnSpc>
                <a:spcPct val="100000"/>
              </a:lnSpc>
              <a:spcBef>
                <a:spcPts val="0"/>
              </a:spcBef>
              <a:spcAft>
                <a:spcPts val="200"/>
              </a:spcAft>
              <a:buFont typeface="+mj-lt"/>
              <a:buAutoNum type="arabicPeriod"/>
            </a:pPr>
            <a:r>
              <a:rPr lang="en-US" sz="1600" dirty="0" err="1" smtClean="0"/>
              <a:t>Burksville</a:t>
            </a:r>
            <a:endParaRPr lang="en-US" sz="1600" dirty="0"/>
          </a:p>
          <a:p>
            <a:pPr marL="342900" indent="-342900">
              <a:lnSpc>
                <a:spcPct val="100000"/>
              </a:lnSpc>
              <a:spcBef>
                <a:spcPts val="0"/>
              </a:spcBef>
              <a:spcAft>
                <a:spcPts val="200"/>
              </a:spcAft>
              <a:buFont typeface="+mj-lt"/>
              <a:buAutoNum type="arabicPeriod"/>
            </a:pPr>
            <a:r>
              <a:rPr lang="en-US" sz="1600" dirty="0" smtClean="0"/>
              <a:t>Caseyville </a:t>
            </a:r>
          </a:p>
          <a:p>
            <a:pPr marL="342900" indent="-342900">
              <a:lnSpc>
                <a:spcPct val="100000"/>
              </a:lnSpc>
              <a:spcBef>
                <a:spcPts val="0"/>
              </a:spcBef>
              <a:spcAft>
                <a:spcPts val="200"/>
              </a:spcAft>
              <a:buFont typeface="+mj-lt"/>
              <a:buAutoNum type="arabicPeriod"/>
            </a:pPr>
            <a:r>
              <a:rPr lang="en-US" sz="1600" dirty="0" smtClean="0"/>
              <a:t>Columbia</a:t>
            </a:r>
          </a:p>
          <a:p>
            <a:pPr marL="342900" indent="-342900">
              <a:lnSpc>
                <a:spcPct val="100000"/>
              </a:lnSpc>
              <a:spcBef>
                <a:spcPts val="0"/>
              </a:spcBef>
              <a:spcAft>
                <a:spcPts val="200"/>
              </a:spcAft>
              <a:buFont typeface="+mj-lt"/>
              <a:buAutoNum type="arabicPeriod"/>
            </a:pPr>
            <a:r>
              <a:rPr lang="en-US" sz="1600" dirty="0"/>
              <a:t>East St. </a:t>
            </a:r>
            <a:r>
              <a:rPr lang="en-US" sz="1600" dirty="0" smtClean="0"/>
              <a:t>Louis</a:t>
            </a:r>
          </a:p>
          <a:p>
            <a:pPr marL="342900" indent="-342900">
              <a:lnSpc>
                <a:spcPct val="100000"/>
              </a:lnSpc>
              <a:spcBef>
                <a:spcPts val="0"/>
              </a:spcBef>
              <a:spcAft>
                <a:spcPts val="200"/>
              </a:spcAft>
              <a:buFont typeface="+mj-lt"/>
              <a:buAutoNum type="arabicPeriod"/>
            </a:pPr>
            <a:r>
              <a:rPr lang="en-US" sz="1600" dirty="0"/>
              <a:t>Fairview Heights </a:t>
            </a:r>
          </a:p>
          <a:p>
            <a:pPr>
              <a:lnSpc>
                <a:spcPct val="100000"/>
              </a:lnSpc>
              <a:spcBef>
                <a:spcPts val="0"/>
              </a:spcBef>
              <a:spcAft>
                <a:spcPts val="200"/>
              </a:spcAft>
            </a:pPr>
            <a:endParaRPr lang="en-US" sz="1600" dirty="0" smtClean="0"/>
          </a:p>
        </p:txBody>
      </p:sp>
      <p:sp>
        <p:nvSpPr>
          <p:cNvPr id="8" name="Content Placeholder 3"/>
          <p:cNvSpPr txBox="1">
            <a:spLocks/>
          </p:cNvSpPr>
          <p:nvPr/>
        </p:nvSpPr>
        <p:spPr>
          <a:xfrm>
            <a:off x="4495800" y="2582333"/>
            <a:ext cx="2209800" cy="4047067"/>
          </a:xfrm>
          <a:prstGeom prst="rect">
            <a:avLst/>
          </a:prstGeom>
        </p:spPr>
        <p:txBody>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342900" indent="-342900">
              <a:lnSpc>
                <a:spcPct val="100000"/>
              </a:lnSpc>
              <a:spcBef>
                <a:spcPts val="0"/>
              </a:spcBef>
              <a:spcAft>
                <a:spcPts val="200"/>
              </a:spcAft>
              <a:buFont typeface="+mj-lt"/>
              <a:buAutoNum type="arabicPeriod" startAt="23"/>
            </a:pPr>
            <a:r>
              <a:rPr lang="en-US" sz="1600" dirty="0" smtClean="0"/>
              <a:t>Nashville </a:t>
            </a:r>
          </a:p>
          <a:p>
            <a:pPr marL="342900" indent="-342900">
              <a:lnSpc>
                <a:spcPct val="100000"/>
              </a:lnSpc>
              <a:spcBef>
                <a:spcPts val="0"/>
              </a:spcBef>
              <a:spcAft>
                <a:spcPts val="200"/>
              </a:spcAft>
              <a:buFont typeface="+mj-lt"/>
              <a:buAutoNum type="arabicPeriod" startAt="23"/>
            </a:pPr>
            <a:r>
              <a:rPr lang="en-US" sz="1600" dirty="0" smtClean="0"/>
              <a:t>New Athens  </a:t>
            </a:r>
          </a:p>
          <a:p>
            <a:pPr marL="342900" indent="-342900">
              <a:lnSpc>
                <a:spcPct val="100000"/>
              </a:lnSpc>
              <a:spcBef>
                <a:spcPts val="0"/>
              </a:spcBef>
              <a:spcAft>
                <a:spcPts val="200"/>
              </a:spcAft>
              <a:buFont typeface="+mj-lt"/>
              <a:buAutoNum type="arabicPeriod" startAt="23"/>
            </a:pPr>
            <a:r>
              <a:rPr lang="en-US" sz="1600" dirty="0" smtClean="0"/>
              <a:t>O’Fallon </a:t>
            </a:r>
          </a:p>
          <a:p>
            <a:pPr marL="342900" indent="-342900">
              <a:lnSpc>
                <a:spcPct val="100000"/>
              </a:lnSpc>
              <a:spcBef>
                <a:spcPts val="0"/>
              </a:spcBef>
              <a:spcAft>
                <a:spcPts val="200"/>
              </a:spcAft>
              <a:buFont typeface="+mj-lt"/>
              <a:buAutoNum type="arabicPeriod" startAt="23"/>
            </a:pPr>
            <a:r>
              <a:rPr lang="en-US" sz="1600" dirty="0" smtClean="0"/>
              <a:t>Radom </a:t>
            </a:r>
          </a:p>
          <a:p>
            <a:pPr marL="342900" indent="-342900">
              <a:lnSpc>
                <a:spcPct val="100000"/>
              </a:lnSpc>
              <a:spcBef>
                <a:spcPts val="0"/>
              </a:spcBef>
              <a:spcAft>
                <a:spcPts val="200"/>
              </a:spcAft>
              <a:buFont typeface="+mj-lt"/>
              <a:buAutoNum type="arabicPeriod" startAt="23"/>
            </a:pPr>
            <a:r>
              <a:rPr lang="en-US" sz="1600" dirty="0" smtClean="0"/>
              <a:t>Red Bud </a:t>
            </a:r>
          </a:p>
          <a:p>
            <a:pPr marL="342900" indent="-342900">
              <a:lnSpc>
                <a:spcPct val="100000"/>
              </a:lnSpc>
              <a:spcBef>
                <a:spcPts val="0"/>
              </a:spcBef>
              <a:spcAft>
                <a:spcPts val="200"/>
              </a:spcAft>
              <a:buFont typeface="+mj-lt"/>
              <a:buAutoNum type="arabicPeriod" startAt="23"/>
            </a:pPr>
            <a:r>
              <a:rPr lang="en-US" sz="1600" dirty="0" err="1" smtClean="0"/>
              <a:t>Ruma</a:t>
            </a:r>
            <a:r>
              <a:rPr lang="en-US" sz="1600" dirty="0" smtClean="0"/>
              <a:t> </a:t>
            </a:r>
          </a:p>
          <a:p>
            <a:pPr marL="342900" indent="-342900">
              <a:lnSpc>
                <a:spcPct val="100000"/>
              </a:lnSpc>
              <a:spcBef>
                <a:spcPts val="0"/>
              </a:spcBef>
              <a:spcAft>
                <a:spcPts val="200"/>
              </a:spcAft>
              <a:buFont typeface="+mj-lt"/>
              <a:buAutoNum type="arabicPeriod" startAt="23"/>
            </a:pPr>
            <a:r>
              <a:rPr lang="en-US" sz="1600" dirty="0" smtClean="0"/>
              <a:t>Shiloh </a:t>
            </a:r>
          </a:p>
          <a:p>
            <a:pPr marL="342900" indent="-342900">
              <a:lnSpc>
                <a:spcPct val="100000"/>
              </a:lnSpc>
              <a:spcBef>
                <a:spcPts val="0"/>
              </a:spcBef>
              <a:spcAft>
                <a:spcPts val="200"/>
              </a:spcAft>
              <a:buFont typeface="+mj-lt"/>
              <a:buAutoNum type="arabicPeriod" startAt="23"/>
            </a:pPr>
            <a:r>
              <a:rPr lang="en-US" sz="1600" dirty="0" smtClean="0"/>
              <a:t>Smithton </a:t>
            </a:r>
          </a:p>
          <a:p>
            <a:pPr marL="342900" indent="-342900">
              <a:lnSpc>
                <a:spcPct val="100000"/>
              </a:lnSpc>
              <a:spcBef>
                <a:spcPts val="0"/>
              </a:spcBef>
              <a:spcAft>
                <a:spcPts val="200"/>
              </a:spcAft>
              <a:buFont typeface="+mj-lt"/>
              <a:buAutoNum type="arabicPeriod" startAt="23"/>
            </a:pPr>
            <a:r>
              <a:rPr lang="en-US" sz="1600" dirty="0" smtClean="0"/>
              <a:t>Swansea </a:t>
            </a:r>
          </a:p>
          <a:p>
            <a:pPr marL="342900" indent="-342900">
              <a:lnSpc>
                <a:spcPct val="100000"/>
              </a:lnSpc>
              <a:spcBef>
                <a:spcPts val="0"/>
              </a:spcBef>
              <a:spcAft>
                <a:spcPts val="200"/>
              </a:spcAft>
              <a:buFont typeface="+mj-lt"/>
              <a:buAutoNum type="arabicPeriod" startAt="23"/>
            </a:pPr>
            <a:r>
              <a:rPr lang="en-US" sz="1600" dirty="0" smtClean="0"/>
              <a:t>Troy </a:t>
            </a:r>
          </a:p>
          <a:p>
            <a:pPr marL="342900" indent="-342900">
              <a:lnSpc>
                <a:spcPct val="100000"/>
              </a:lnSpc>
              <a:spcBef>
                <a:spcPts val="0"/>
              </a:spcBef>
              <a:spcAft>
                <a:spcPts val="200"/>
              </a:spcAft>
              <a:buFont typeface="+mj-lt"/>
              <a:buAutoNum type="arabicPeriod" startAt="23"/>
            </a:pPr>
            <a:r>
              <a:rPr lang="en-US" sz="1600" dirty="0" smtClean="0"/>
              <a:t>Waterloo </a:t>
            </a:r>
          </a:p>
          <a:p>
            <a:pPr marL="342900" indent="-342900">
              <a:lnSpc>
                <a:spcPct val="100000"/>
              </a:lnSpc>
              <a:spcBef>
                <a:spcPts val="0"/>
              </a:spcBef>
              <a:spcAft>
                <a:spcPts val="200"/>
              </a:spcAft>
              <a:buFont typeface="+mj-lt"/>
              <a:buAutoNum type="arabicPeriod" startAt="23"/>
            </a:pPr>
            <a:r>
              <a:rPr lang="en-US" sz="1600" dirty="0" err="1" smtClean="0"/>
              <a:t>Woodriver</a:t>
            </a:r>
            <a:endParaRPr lang="en-US" sz="1600" dirty="0" smtClean="0"/>
          </a:p>
          <a:p>
            <a:pPr marL="342900" indent="-342900">
              <a:lnSpc>
                <a:spcPct val="100000"/>
              </a:lnSpc>
              <a:spcBef>
                <a:spcPts val="0"/>
              </a:spcBef>
              <a:spcAft>
                <a:spcPts val="200"/>
              </a:spcAft>
              <a:buFont typeface="+mj-lt"/>
              <a:buAutoNum type="arabicPeriod" startAt="23"/>
            </a:pPr>
            <a:r>
              <a:rPr lang="en-US" sz="1600" i="1" dirty="0" smtClean="0"/>
              <a:t>Arnold in </a:t>
            </a:r>
            <a:r>
              <a:rPr lang="en-US" sz="1600" i="1" dirty="0"/>
              <a:t>Missouri</a:t>
            </a:r>
            <a:endParaRPr lang="en-US" sz="1600" i="1" dirty="0" smtClean="0"/>
          </a:p>
        </p:txBody>
      </p:sp>
      <p:sp>
        <p:nvSpPr>
          <p:cNvPr id="2" name="Slide Number Placeholder 1"/>
          <p:cNvSpPr>
            <a:spLocks noGrp="1"/>
          </p:cNvSpPr>
          <p:nvPr>
            <p:ph type="sldNum" sz="quarter" idx="12"/>
          </p:nvPr>
        </p:nvSpPr>
        <p:spPr/>
        <p:txBody>
          <a:bodyPr/>
          <a:lstStyle/>
          <a:p>
            <a:fld id="{289D71E3-7D81-4C24-B9D8-6B108755C64C}" type="slidenum">
              <a:rPr lang="en-US" smtClean="0"/>
              <a:t>7</a:t>
            </a:fld>
            <a:endParaRPr lang="en-US"/>
          </a:p>
        </p:txBody>
      </p:sp>
    </p:spTree>
    <p:extLst>
      <p:ext uri="{BB962C8B-B14F-4D97-AF65-F5344CB8AC3E}">
        <p14:creationId xmlns:p14="http://schemas.microsoft.com/office/powerpoint/2010/main" val="29535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0210800" cy="838200"/>
          </a:xfrm>
        </p:spPr>
        <p:txBody>
          <a:bodyPr>
            <a:normAutofit/>
          </a:bodyPr>
          <a:lstStyle/>
          <a:p>
            <a:pPr algn="ctr"/>
            <a:r>
              <a:rPr lang="en-US" sz="4400" u="sng" dirty="0" smtClean="0"/>
              <a:t>Contact Information</a:t>
            </a:r>
            <a:endParaRPr lang="en-US" sz="4400" u="sng" dirty="0"/>
          </a:p>
        </p:txBody>
      </p:sp>
      <p:sp>
        <p:nvSpPr>
          <p:cNvPr id="5" name="Content Placeholder 4"/>
          <p:cNvSpPr>
            <a:spLocks noGrp="1"/>
          </p:cNvSpPr>
          <p:nvPr>
            <p:ph idx="1"/>
          </p:nvPr>
        </p:nvSpPr>
        <p:spPr>
          <a:xfrm>
            <a:off x="914400" y="762000"/>
            <a:ext cx="9144000" cy="3474720"/>
          </a:xfrm>
        </p:spPr>
        <p:txBody>
          <a:bodyPr/>
          <a:lstStyle/>
          <a:p>
            <a:pPr>
              <a:spcBef>
                <a:spcPts val="0"/>
              </a:spcBef>
              <a:spcAft>
                <a:spcPts val="600"/>
              </a:spcAft>
            </a:pPr>
            <a:r>
              <a:rPr lang="fr-FR" dirty="0"/>
              <a:t>Center </a:t>
            </a:r>
            <a:r>
              <a:rPr lang="fr-FR" dirty="0" err="1"/>
              <a:t>Director</a:t>
            </a:r>
            <a:r>
              <a:rPr lang="fr-FR" dirty="0"/>
              <a:t>: </a:t>
            </a:r>
            <a:r>
              <a:rPr lang="fr-FR" dirty="0" err="1"/>
              <a:t>Michele</a:t>
            </a:r>
            <a:r>
              <a:rPr lang="fr-FR" dirty="0"/>
              <a:t> Johnson</a:t>
            </a:r>
          </a:p>
          <a:p>
            <a:pPr marL="0" indent="0">
              <a:spcBef>
                <a:spcPts val="0"/>
              </a:spcBef>
              <a:spcAft>
                <a:spcPts val="600"/>
              </a:spcAft>
              <a:buNone/>
            </a:pPr>
            <a:r>
              <a:rPr lang="fr-FR" dirty="0" smtClean="0"/>
              <a:t>    Phone/Fax</a:t>
            </a:r>
            <a:r>
              <a:rPr lang="fr-FR" dirty="0"/>
              <a:t>: (618) 235-9392</a:t>
            </a:r>
          </a:p>
          <a:p>
            <a:pPr marL="0" indent="0">
              <a:spcBef>
                <a:spcPts val="0"/>
              </a:spcBef>
              <a:spcAft>
                <a:spcPts val="600"/>
              </a:spcAft>
              <a:buNone/>
            </a:pPr>
            <a:r>
              <a:rPr lang="fr-FR" dirty="0" smtClean="0"/>
              <a:t>    E-mail</a:t>
            </a:r>
            <a:r>
              <a:rPr lang="fr-FR" dirty="0"/>
              <a:t>: </a:t>
            </a:r>
            <a:r>
              <a:rPr lang="fr-FR" dirty="0" smtClean="0">
                <a:hlinkClick r:id="rId4"/>
              </a:rPr>
              <a:t>director@sril092.com</a:t>
            </a:r>
            <a:endParaRPr lang="fr-FR" dirty="0" smtClean="0"/>
          </a:p>
          <a:p>
            <a:pPr marL="0" indent="0">
              <a:spcBef>
                <a:spcPts val="0"/>
              </a:spcBef>
              <a:spcAft>
                <a:spcPts val="600"/>
              </a:spcAft>
              <a:buNone/>
            </a:pPr>
            <a:endParaRPr lang="fr-FR" dirty="0"/>
          </a:p>
          <a:p>
            <a:pPr marL="285750" indent="-285750">
              <a:spcBef>
                <a:spcPts val="0"/>
              </a:spcBef>
              <a:spcAft>
                <a:spcPts val="600"/>
              </a:spcAft>
            </a:pPr>
            <a:r>
              <a:rPr lang="en-US" dirty="0"/>
              <a:t>Please visit our website for more information:</a:t>
            </a:r>
          </a:p>
          <a:p>
            <a:pPr marL="0" indent="0">
              <a:spcBef>
                <a:spcPts val="0"/>
              </a:spcBef>
              <a:spcAft>
                <a:spcPts val="600"/>
              </a:spcAft>
              <a:buNone/>
            </a:pPr>
            <a:r>
              <a:rPr lang="fr-FR" u="sng" dirty="0" smtClean="0">
                <a:solidFill>
                  <a:schemeClr val="accent3"/>
                </a:solidFill>
              </a:rPr>
              <a:t>    </a:t>
            </a:r>
            <a:r>
              <a:rPr lang="fr-FR" u="sng" dirty="0" smtClean="0">
                <a:solidFill>
                  <a:schemeClr val="accent3"/>
                </a:solidFill>
              </a:rPr>
              <a:t>www.readwithdyslexia.com</a:t>
            </a:r>
            <a:endParaRPr lang="fr-FR" u="sng" dirty="0">
              <a:solidFill>
                <a:schemeClr val="accent3"/>
              </a:solidFill>
            </a:endParaRPr>
          </a:p>
          <a:p>
            <a:endParaRPr lang="en-US" dirty="0"/>
          </a:p>
        </p:txBody>
      </p:sp>
      <p:sp>
        <p:nvSpPr>
          <p:cNvPr id="7" name="Content Placeholder 4"/>
          <p:cNvSpPr txBox="1">
            <a:spLocks/>
          </p:cNvSpPr>
          <p:nvPr/>
        </p:nvSpPr>
        <p:spPr>
          <a:xfrm>
            <a:off x="6705600" y="762000"/>
            <a:ext cx="5029200" cy="3474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0"/>
              </a:spcBef>
              <a:spcAft>
                <a:spcPts val="600"/>
              </a:spcAft>
            </a:pPr>
            <a:r>
              <a:rPr lang="en-US" dirty="0" smtClean="0"/>
              <a:t>Board of Governors Chair:  Brian </a:t>
            </a:r>
            <a:r>
              <a:rPr lang="en-US" dirty="0" smtClean="0"/>
              <a:t>Coppotelli</a:t>
            </a:r>
            <a:endParaRPr lang="en-US" dirty="0" smtClean="0"/>
          </a:p>
          <a:p>
            <a:pPr marL="0" indent="0">
              <a:spcBef>
                <a:spcPts val="0"/>
              </a:spcBef>
              <a:spcAft>
                <a:spcPts val="600"/>
              </a:spcAft>
              <a:buFont typeface="Arial" panose="020B0604020202020204" pitchFamily="34" charset="0"/>
              <a:buNone/>
            </a:pPr>
            <a:r>
              <a:rPr lang="en-US" dirty="0" smtClean="0"/>
              <a:t>   Cell </a:t>
            </a:r>
            <a:r>
              <a:rPr lang="en-US" dirty="0" smtClean="0"/>
              <a:t>618-971-9411</a:t>
            </a:r>
            <a:endParaRPr lang="en-US" dirty="0" smtClean="0"/>
          </a:p>
          <a:p>
            <a:pPr marL="0" indent="0">
              <a:spcBef>
                <a:spcPts val="0"/>
              </a:spcBef>
              <a:spcAft>
                <a:spcPts val="600"/>
              </a:spcAft>
              <a:buFont typeface="Arial" panose="020B0604020202020204" pitchFamily="34" charset="0"/>
              <a:buNone/>
            </a:pPr>
            <a:r>
              <a:rPr lang="en-US" dirty="0" smtClean="0"/>
              <a:t>   E-mail:  </a:t>
            </a:r>
            <a:r>
              <a:rPr lang="en-US" u="sng" dirty="0" smtClean="0">
                <a:solidFill>
                  <a:schemeClr val="accent3"/>
                </a:solidFill>
              </a:rPr>
              <a:t>bkcoppo@earthlink.net</a:t>
            </a:r>
            <a:endParaRPr lang="en-US" u="sng" dirty="0" smtClean="0">
              <a:solidFill>
                <a:schemeClr val="accent3"/>
              </a:solidFill>
            </a:endParaRPr>
          </a:p>
          <a:p>
            <a:pPr marL="0" indent="0">
              <a:spcBef>
                <a:spcPts val="0"/>
              </a:spcBef>
              <a:spcAft>
                <a:spcPts val="600"/>
              </a:spcAft>
              <a:buFont typeface="Arial" panose="020B0604020202020204" pitchFamily="34" charset="0"/>
              <a:buNone/>
            </a:pPr>
            <a:endParaRPr lang="fr-FR" dirty="0" smtClean="0"/>
          </a:p>
          <a:p>
            <a:endParaRPr lang="en-US" dirty="0"/>
          </a:p>
        </p:txBody>
      </p:sp>
      <p:sp>
        <p:nvSpPr>
          <p:cNvPr id="8" name="Rectangle 7"/>
          <p:cNvSpPr/>
          <p:nvPr/>
        </p:nvSpPr>
        <p:spPr>
          <a:xfrm>
            <a:off x="2895600" y="3124200"/>
            <a:ext cx="6096000" cy="3200876"/>
          </a:xfrm>
          <a:prstGeom prst="rect">
            <a:avLst/>
          </a:prstGeom>
        </p:spPr>
        <p:txBody>
          <a:bodyPr>
            <a:spAutoFit/>
          </a:bodyPr>
          <a:lstStyle/>
          <a:p>
            <a:r>
              <a:rPr lang="en-US" sz="4400" u="sng" dirty="0">
                <a:latin typeface="+mj-lt"/>
                <a:ea typeface="+mj-ea"/>
                <a:cs typeface="+mj-cs"/>
              </a:rPr>
              <a:t>Donation Information</a:t>
            </a:r>
            <a:r>
              <a:rPr lang="en-US" u="sng" dirty="0"/>
              <a:t>:</a:t>
            </a:r>
          </a:p>
          <a:p>
            <a:endParaRPr lang="en-US" dirty="0"/>
          </a:p>
          <a:p>
            <a:r>
              <a:rPr lang="en-US" sz="2000" dirty="0"/>
              <a:t>Checks can be made to “Children’s Dyslexia Center – Southern Illinois” and mailed to:</a:t>
            </a:r>
          </a:p>
          <a:p>
            <a:endParaRPr lang="en-US" sz="2000" dirty="0"/>
          </a:p>
          <a:p>
            <a:r>
              <a:rPr lang="en-US" sz="2000" dirty="0"/>
              <a:t>Children’s Dyslexia Center - Southern Illinois</a:t>
            </a:r>
          </a:p>
          <a:p>
            <a:r>
              <a:rPr lang="en-US" sz="2000" dirty="0"/>
              <a:t>c/o Treasurer</a:t>
            </a:r>
          </a:p>
          <a:p>
            <a:r>
              <a:rPr lang="en-US" sz="2000" dirty="0"/>
              <a:t>1549 Frank Scott Parkway West, </a:t>
            </a:r>
          </a:p>
          <a:p>
            <a:r>
              <a:rPr lang="en-US" sz="2000" dirty="0"/>
              <a:t>Belleville, IL </a:t>
            </a:r>
            <a:r>
              <a:rPr lang="en-US" sz="2000" dirty="0" smtClean="0"/>
              <a:t>62223  </a:t>
            </a:r>
            <a:r>
              <a:rPr lang="en-US" sz="2000" dirty="0" err="1" smtClean="0"/>
              <a:t>P.O.Box</a:t>
            </a:r>
            <a:r>
              <a:rPr lang="en-US" sz="2000" dirty="0" smtClean="0"/>
              <a:t> 23954</a:t>
            </a:r>
            <a:endParaRPr lang="en-US" sz="2000" dirty="0"/>
          </a:p>
        </p:txBody>
      </p:sp>
      <p:sp>
        <p:nvSpPr>
          <p:cNvPr id="10" name="Title 1"/>
          <p:cNvSpPr txBox="1">
            <a:spLocks/>
          </p:cNvSpPr>
          <p:nvPr/>
        </p:nvSpPr>
        <p:spPr>
          <a:xfrm>
            <a:off x="8915400" y="4114800"/>
            <a:ext cx="2819400" cy="8686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smtClean="0">
                <a:hlinkClick r:id="rId5"/>
              </a:rPr>
              <a:t>Play Video</a:t>
            </a:r>
            <a:endParaRPr lang="en-US" dirty="0">
              <a:hlinkClick r:id="rId5"/>
            </a:endParaRPr>
          </a:p>
        </p:txBody>
      </p:sp>
      <p:sp>
        <p:nvSpPr>
          <p:cNvPr id="3" name="TextBox 2"/>
          <p:cNvSpPr txBox="1"/>
          <p:nvPr/>
        </p:nvSpPr>
        <p:spPr>
          <a:xfrm>
            <a:off x="381000" y="4114800"/>
            <a:ext cx="1447800" cy="707886"/>
          </a:xfrm>
          <a:prstGeom prst="rect">
            <a:avLst/>
          </a:prstGeom>
          <a:noFill/>
        </p:spPr>
        <p:txBody>
          <a:bodyPr wrap="square" rtlCol="0">
            <a:spAutoFit/>
          </a:bodyPr>
          <a:lstStyle/>
          <a:p>
            <a:pPr algn="ctr"/>
            <a:r>
              <a:rPr lang="en-US" sz="1000" dirty="0" smtClean="0"/>
              <a:t>To open Max’s Story you must exit out of the slideshow then click on the file.</a:t>
            </a:r>
            <a:endParaRPr lang="en-US" sz="1000" dirty="0"/>
          </a:p>
        </p:txBody>
      </p:sp>
      <p:graphicFrame>
        <p:nvGraphicFramePr>
          <p:cNvPr id="6" name="Object 5"/>
          <p:cNvGraphicFramePr>
            <a:graphicFrameLocks noChangeAspect="1"/>
          </p:cNvGraphicFramePr>
          <p:nvPr>
            <p:extLst>
              <p:ext uri="{D42A27DB-BD31-4B8C-83A1-F6EECF244321}">
                <p14:modId xmlns:p14="http://schemas.microsoft.com/office/powerpoint/2010/main" val="4246931302"/>
              </p:ext>
            </p:extLst>
          </p:nvPr>
        </p:nvGraphicFramePr>
        <p:xfrm>
          <a:off x="711787" y="3103728"/>
          <a:ext cx="786225" cy="1011072"/>
        </p:xfrm>
        <a:graphic>
          <a:graphicData uri="http://schemas.openxmlformats.org/presentationml/2006/ole">
            <mc:AlternateContent xmlns:mc="http://schemas.openxmlformats.org/markup-compatibility/2006">
              <mc:Choice xmlns:v="urn:schemas-microsoft-com:vml" Requires="v">
                <p:oleObj spid="_x0000_s2112" name="Acrobat Document" r:id="rId6" imgW="5829233" imgH="7495952" progId="AcroExch.Document.7">
                  <p:embed/>
                </p:oleObj>
              </mc:Choice>
              <mc:Fallback>
                <p:oleObj name="Acrobat Document" r:id="rId6" imgW="5829233" imgH="7495952" progId="AcroExch.Document.7">
                  <p:embed/>
                  <p:pic>
                    <p:nvPicPr>
                      <p:cNvPr id="0" name=""/>
                      <p:cNvPicPr/>
                      <p:nvPr/>
                    </p:nvPicPr>
                    <p:blipFill>
                      <a:blip r:embed="rId7"/>
                      <a:stretch>
                        <a:fillRect/>
                      </a:stretch>
                    </p:blipFill>
                    <p:spPr>
                      <a:xfrm>
                        <a:off x="711787" y="3103728"/>
                        <a:ext cx="786225" cy="1011072"/>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289D71E3-7D81-4C24-B9D8-6B108755C64C}" type="slidenum">
              <a:rPr lang="en-US" smtClean="0"/>
              <a:t>8</a:t>
            </a:fld>
            <a:endParaRPr lang="en-US"/>
          </a:p>
        </p:txBody>
      </p:sp>
    </p:spTree>
    <p:extLst>
      <p:ext uri="{BB962C8B-B14F-4D97-AF65-F5344CB8AC3E}">
        <p14:creationId xmlns:p14="http://schemas.microsoft.com/office/powerpoint/2010/main" val="42785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990600"/>
            <a:ext cx="7315200" cy="1828800"/>
          </a:xfrm>
        </p:spPr>
        <p:txBody>
          <a:bodyPr>
            <a:normAutofit/>
          </a:bodyPr>
          <a:lstStyle/>
          <a:p>
            <a:r>
              <a:rPr lang="en-US" sz="8800" dirty="0" smtClean="0"/>
              <a:t>Thank You!!!</a:t>
            </a:r>
            <a:endParaRPr lang="en-US" sz="8800" dirty="0"/>
          </a:p>
        </p:txBody>
      </p:sp>
    </p:spTree>
    <p:extLst>
      <p:ext uri="{BB962C8B-B14F-4D97-AF65-F5344CB8AC3E}">
        <p14:creationId xmlns:p14="http://schemas.microsoft.com/office/powerpoint/2010/main" val="296673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A48A19-A147-4EA0-8120-5A930CEEB18C}">
  <ds:schemaRefs>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920201C-A8DD-4CC4-91AD-21A90B9FE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1F4DD25-C1C2-46B3-AB30-3E0E2E23E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969</Words>
  <Application>Microsoft Office PowerPoint</Application>
  <PresentationFormat>Custom</PresentationFormat>
  <Paragraphs>161</Paragraphs>
  <Slides>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Children Friends 16x9</vt:lpstr>
      <vt:lpstr>Acrobat Document</vt:lpstr>
      <vt:lpstr>Children’s Dyslexia Center of Southern Illinois </vt:lpstr>
      <vt:lpstr>The Challenge of Dyslexia</vt:lpstr>
      <vt:lpstr>PowerPoint Presentation</vt:lpstr>
      <vt:lpstr>PowerPoint Presentation</vt:lpstr>
      <vt:lpstr>Why we need your help!</vt:lpstr>
      <vt:lpstr>How Can You Help?</vt:lpstr>
      <vt:lpstr>PowerPoint Presentation</vt:lpstr>
      <vt:lpstr>Contact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2013-07-31T14:55:39Z</dcterms:created>
  <dcterms:modified xsi:type="dcterms:W3CDTF">2019-06-11T18:15:47Z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